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97" r:id="rId3"/>
    <p:sldId id="305" r:id="rId4"/>
    <p:sldId id="290" r:id="rId5"/>
    <p:sldId id="266" r:id="rId6"/>
    <p:sldId id="282" r:id="rId7"/>
    <p:sldId id="265" r:id="rId8"/>
    <p:sldId id="275" r:id="rId9"/>
    <p:sldId id="283" r:id="rId10"/>
    <p:sldId id="280" r:id="rId11"/>
    <p:sldId id="259" r:id="rId12"/>
    <p:sldId id="294" r:id="rId13"/>
    <p:sldId id="279" r:id="rId14"/>
    <p:sldId id="285" r:id="rId15"/>
    <p:sldId id="263" r:id="rId16"/>
    <p:sldId id="262" r:id="rId17"/>
    <p:sldId id="287" r:id="rId18"/>
    <p:sldId id="281" r:id="rId19"/>
    <p:sldId id="288" r:id="rId20"/>
    <p:sldId id="301" r:id="rId21"/>
    <p:sldId id="273" r:id="rId22"/>
    <p:sldId id="257" r:id="rId23"/>
    <p:sldId id="260" r:id="rId24"/>
    <p:sldId id="277" r:id="rId25"/>
    <p:sldId id="269" r:id="rId26"/>
    <p:sldId id="261" r:id="rId27"/>
    <p:sldId id="258" r:id="rId28"/>
    <p:sldId id="292" r:id="rId29"/>
    <p:sldId id="299" r:id="rId30"/>
    <p:sldId id="300" r:id="rId31"/>
    <p:sldId id="293" r:id="rId32"/>
    <p:sldId id="302" r:id="rId33"/>
    <p:sldId id="303" r:id="rId34"/>
    <p:sldId id="304" r:id="rId35"/>
    <p:sldId id="295" r:id="rId36"/>
    <p:sldId id="286" r:id="rId37"/>
    <p:sldId id="306" r:id="rId38"/>
    <p:sldId id="267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CONCEPCIÓN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7553278630974398"/>
          <c:y val="3.908048898802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6886318370176102E-2"/>
          <c:y val="0.17694234774960599"/>
          <c:w val="0.90115912946557497"/>
          <c:h val="0.6893349271112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Hoja1!$B$2:$B$12</c:f>
              <c:numCache>
                <c:formatCode>#,##0</c:formatCode>
                <c:ptCount val="11"/>
                <c:pt idx="0">
                  <c:v>20626</c:v>
                </c:pt>
                <c:pt idx="1">
                  <c:v>19519</c:v>
                </c:pt>
                <c:pt idx="2">
                  <c:v>17974</c:v>
                </c:pt>
                <c:pt idx="3">
                  <c:v>17617</c:v>
                </c:pt>
                <c:pt idx="4">
                  <c:v>14729</c:v>
                </c:pt>
                <c:pt idx="5">
                  <c:v>14658</c:v>
                </c:pt>
                <c:pt idx="6">
                  <c:v>14506</c:v>
                </c:pt>
                <c:pt idx="7">
                  <c:v>15331</c:v>
                </c:pt>
                <c:pt idx="8">
                  <c:v>16145</c:v>
                </c:pt>
                <c:pt idx="9">
                  <c:v>16256</c:v>
                </c:pt>
                <c:pt idx="10">
                  <c:v>14160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5-4127-B4D0-8D30E970C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Hoja1!$C$2:$C$12</c:f>
              <c:numCache>
                <c:formatCode>#,##0</c:formatCode>
                <c:ptCount val="11"/>
                <c:pt idx="0">
                  <c:v>5566</c:v>
                </c:pt>
                <c:pt idx="1">
                  <c:v>3643</c:v>
                </c:pt>
                <c:pt idx="2">
                  <c:v>3300</c:v>
                </c:pt>
                <c:pt idx="3">
                  <c:v>3052</c:v>
                </c:pt>
                <c:pt idx="4">
                  <c:v>2721</c:v>
                </c:pt>
                <c:pt idx="5">
                  <c:v>1022</c:v>
                </c:pt>
                <c:pt idx="6">
                  <c:v>2856</c:v>
                </c:pt>
                <c:pt idx="7">
                  <c:v>1836</c:v>
                </c:pt>
                <c:pt idx="8">
                  <c:v>1125</c:v>
                </c:pt>
                <c:pt idx="9" formatCode="General">
                  <c:v>483</c:v>
                </c:pt>
                <c:pt idx="10" formatCode="General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5-4127-B4D0-8D30E970C4A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FIV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Hoja1!$D$2:$D$12</c:f>
              <c:numCache>
                <c:formatCode>#,##0</c:formatCode>
                <c:ptCount val="11"/>
                <c:pt idx="0">
                  <c:v>4990</c:v>
                </c:pt>
                <c:pt idx="1">
                  <c:v>4372</c:v>
                </c:pt>
                <c:pt idx="2">
                  <c:v>3900</c:v>
                </c:pt>
                <c:pt idx="3">
                  <c:v>4347</c:v>
                </c:pt>
                <c:pt idx="4">
                  <c:v>3755</c:v>
                </c:pt>
                <c:pt idx="5">
                  <c:v>4830</c:v>
                </c:pt>
                <c:pt idx="6">
                  <c:v>5629</c:v>
                </c:pt>
                <c:pt idx="7">
                  <c:v>11816</c:v>
                </c:pt>
                <c:pt idx="8">
                  <c:v>13732</c:v>
                </c:pt>
                <c:pt idx="9">
                  <c:v>17119</c:v>
                </c:pt>
                <c:pt idx="10">
                  <c:v>15635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75-4127-B4D0-8D30E970C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952040"/>
        <c:axId val="2114638072"/>
      </c:barChart>
      <c:catAx>
        <c:axId val="211595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4638072"/>
        <c:crosses val="autoZero"/>
        <c:auto val="1"/>
        <c:lblAlgn val="ctr"/>
        <c:lblOffset val="100"/>
        <c:noMultiLvlLbl val="0"/>
      </c:catAx>
      <c:valAx>
        <c:axId val="211463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595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38677547848961602"/>
          <c:y val="0.93078036936942599"/>
          <c:w val="0.26508862999143401"/>
          <c:h val="6.9219630630574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F3BF3-58EF-438F-8B1A-92936746266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BEAF819-8E1F-4275-8CB9-FC845BCFBBFB}">
      <dgm:prSet phldrT="[Texto]"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</a:rPr>
            <a:t>Análisis Genómico</a:t>
          </a:r>
          <a:endParaRPr lang="es-CO" sz="3600" b="1" dirty="0">
            <a:solidFill>
              <a:schemeClr val="tx1"/>
            </a:solidFill>
          </a:endParaRPr>
        </a:p>
      </dgm:t>
    </dgm:pt>
    <dgm:pt modelId="{4C7BD525-4E79-4F23-8520-B0AD32531D09}" type="parTrans" cxnId="{D7493E8A-A595-422F-A5F4-DA05ECD8B785}">
      <dgm:prSet/>
      <dgm:spPr/>
      <dgm:t>
        <a:bodyPr/>
        <a:lstStyle/>
        <a:p>
          <a:endParaRPr lang="es-CO" sz="2000"/>
        </a:p>
      </dgm:t>
    </dgm:pt>
    <dgm:pt modelId="{66F147D9-F3CD-4199-A69E-6C2CDEAED1BA}" type="sibTrans" cxnId="{D7493E8A-A595-422F-A5F4-DA05ECD8B785}">
      <dgm:prSet/>
      <dgm:spPr/>
      <dgm:t>
        <a:bodyPr/>
        <a:lstStyle/>
        <a:p>
          <a:endParaRPr lang="es-CO" sz="2000"/>
        </a:p>
      </dgm:t>
    </dgm:pt>
    <dgm:pt modelId="{AA562194-1A10-4226-A08D-34DA89D3D0A9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Fenotipo</a:t>
          </a:r>
        </a:p>
        <a:p>
          <a:r>
            <a:rPr lang="es-CO" sz="2000" dirty="0">
              <a:solidFill>
                <a:schemeClr val="tx1"/>
              </a:solidFill>
            </a:rPr>
            <a:t>14.000 animales</a:t>
          </a:r>
        </a:p>
      </dgm:t>
    </dgm:pt>
    <dgm:pt modelId="{6870D525-5760-4357-A25A-64D8E0145F69}" type="parTrans" cxnId="{0CCE106E-961D-438C-8D78-12456F2638CE}">
      <dgm:prSet/>
      <dgm:spPr/>
      <dgm:t>
        <a:bodyPr/>
        <a:lstStyle/>
        <a:p>
          <a:endParaRPr lang="es-CO" sz="2000"/>
        </a:p>
      </dgm:t>
    </dgm:pt>
    <dgm:pt modelId="{D297ABD0-BA0C-4437-BCC4-672D68CD343E}" type="sibTrans" cxnId="{0CCE106E-961D-438C-8D78-12456F2638CE}">
      <dgm:prSet/>
      <dgm:spPr/>
      <dgm:t>
        <a:bodyPr/>
        <a:lstStyle/>
        <a:p>
          <a:endParaRPr lang="es-CO" sz="2000"/>
        </a:p>
      </dgm:t>
    </dgm:pt>
    <dgm:pt modelId="{84FD9474-967E-4363-BC44-784972DC1AC6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Genealogía</a:t>
          </a:r>
        </a:p>
        <a:p>
          <a:r>
            <a:rPr lang="es-CO" sz="2000" dirty="0">
              <a:solidFill>
                <a:schemeClr val="tx1"/>
              </a:solidFill>
            </a:rPr>
            <a:t>85.000 animales</a:t>
          </a:r>
        </a:p>
      </dgm:t>
    </dgm:pt>
    <dgm:pt modelId="{D76CCEB3-D683-4FF8-A43A-8B9793BB7424}" type="parTrans" cxnId="{61DD8076-7CAA-459D-A111-10FFE6A267C7}">
      <dgm:prSet/>
      <dgm:spPr/>
      <dgm:t>
        <a:bodyPr/>
        <a:lstStyle/>
        <a:p>
          <a:endParaRPr lang="es-CO" sz="2000"/>
        </a:p>
      </dgm:t>
    </dgm:pt>
    <dgm:pt modelId="{356FC10B-A74E-4F5E-AADA-ADB7B60E1191}" type="sibTrans" cxnId="{61DD8076-7CAA-459D-A111-10FFE6A267C7}">
      <dgm:prSet/>
      <dgm:spPr/>
      <dgm:t>
        <a:bodyPr/>
        <a:lstStyle/>
        <a:p>
          <a:endParaRPr lang="es-CO" sz="2000"/>
        </a:p>
      </dgm:t>
    </dgm:pt>
    <dgm:pt modelId="{19EDB050-B0EA-4D08-AAE8-982F735A0E8A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Genotipos</a:t>
          </a:r>
        </a:p>
        <a:p>
          <a:r>
            <a:rPr lang="es-CO" sz="2000" dirty="0">
              <a:solidFill>
                <a:schemeClr val="tx1"/>
              </a:solidFill>
            </a:rPr>
            <a:t>65.000 marcadores</a:t>
          </a:r>
        </a:p>
        <a:p>
          <a:r>
            <a:rPr lang="es-CO" sz="2000" dirty="0">
              <a:solidFill>
                <a:schemeClr val="tx1"/>
              </a:solidFill>
            </a:rPr>
            <a:t>4.250 </a:t>
          </a:r>
          <a:r>
            <a:rPr lang="es-CO" sz="1600" dirty="0">
              <a:solidFill>
                <a:schemeClr val="tx1"/>
              </a:solidFill>
            </a:rPr>
            <a:t>animales</a:t>
          </a:r>
          <a:endParaRPr lang="es-CO" sz="2000" dirty="0">
            <a:solidFill>
              <a:schemeClr val="tx1"/>
            </a:solidFill>
          </a:endParaRPr>
        </a:p>
      </dgm:t>
    </dgm:pt>
    <dgm:pt modelId="{13E37CD2-BC09-4888-81A9-5E2E73A0DB12}" type="parTrans" cxnId="{066FB7AB-20F8-44EF-B456-CD6EEB86C15D}">
      <dgm:prSet/>
      <dgm:spPr/>
      <dgm:t>
        <a:bodyPr/>
        <a:lstStyle/>
        <a:p>
          <a:endParaRPr lang="es-CO" sz="2000"/>
        </a:p>
      </dgm:t>
    </dgm:pt>
    <dgm:pt modelId="{F09853DD-3974-4F01-B9AF-BCEE2070FE4F}" type="sibTrans" cxnId="{066FB7AB-20F8-44EF-B456-CD6EEB86C15D}">
      <dgm:prSet/>
      <dgm:spPr/>
      <dgm:t>
        <a:bodyPr/>
        <a:lstStyle/>
        <a:p>
          <a:endParaRPr lang="es-CO" sz="2000"/>
        </a:p>
      </dgm:t>
    </dgm:pt>
    <dgm:pt modelId="{7EF0CDF9-A965-4A00-8F17-D10DBA495F2A}" type="pres">
      <dgm:prSet presAssocID="{374F3BF3-58EF-438F-8B1A-9293674626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E47298-0B0F-4E8D-A6FA-60714ED8447D}" type="pres">
      <dgm:prSet presAssocID="{CBEAF819-8E1F-4275-8CB9-FC845BCFBBFB}" presName="centerShape" presStyleLbl="node0" presStyleIdx="0" presStyleCnt="1" custScaleX="123022"/>
      <dgm:spPr/>
    </dgm:pt>
    <dgm:pt modelId="{FE460B09-4438-40F1-BCEA-1BD27E4DB2CE}" type="pres">
      <dgm:prSet presAssocID="{6870D525-5760-4357-A25A-64D8E0145F69}" presName="parTrans" presStyleLbl="bgSibTrans2D1" presStyleIdx="0" presStyleCnt="3"/>
      <dgm:spPr/>
    </dgm:pt>
    <dgm:pt modelId="{0A18D4F2-59B0-4999-B897-C0BC309BCDFD}" type="pres">
      <dgm:prSet presAssocID="{AA562194-1A10-4226-A08D-34DA89D3D0A9}" presName="node" presStyleLbl="node1" presStyleIdx="0" presStyleCnt="3">
        <dgm:presLayoutVars>
          <dgm:bulletEnabled val="1"/>
        </dgm:presLayoutVars>
      </dgm:prSet>
      <dgm:spPr/>
    </dgm:pt>
    <dgm:pt modelId="{532F2CB6-523C-4D66-A8B5-33A13AA64A6A}" type="pres">
      <dgm:prSet presAssocID="{D76CCEB3-D683-4FF8-A43A-8B9793BB7424}" presName="parTrans" presStyleLbl="bgSibTrans2D1" presStyleIdx="1" presStyleCnt="3"/>
      <dgm:spPr/>
    </dgm:pt>
    <dgm:pt modelId="{13D92914-708C-47A3-9EF4-8702EC8ED353}" type="pres">
      <dgm:prSet presAssocID="{84FD9474-967E-4363-BC44-784972DC1AC6}" presName="node" presStyleLbl="node1" presStyleIdx="1" presStyleCnt="3" custRadScaleRad="100011">
        <dgm:presLayoutVars>
          <dgm:bulletEnabled val="1"/>
        </dgm:presLayoutVars>
      </dgm:prSet>
      <dgm:spPr/>
    </dgm:pt>
    <dgm:pt modelId="{B4713E07-84BD-4046-A509-B69F2245D680}" type="pres">
      <dgm:prSet presAssocID="{13E37CD2-BC09-4888-81A9-5E2E73A0DB12}" presName="parTrans" presStyleLbl="bgSibTrans2D1" presStyleIdx="2" presStyleCnt="3"/>
      <dgm:spPr/>
    </dgm:pt>
    <dgm:pt modelId="{BC9B4EFC-79E1-45AC-A598-9BD45F37D37F}" type="pres">
      <dgm:prSet presAssocID="{19EDB050-B0EA-4D08-AAE8-982F735A0E8A}" presName="node" presStyleLbl="node1" presStyleIdx="2" presStyleCnt="3">
        <dgm:presLayoutVars>
          <dgm:bulletEnabled val="1"/>
        </dgm:presLayoutVars>
      </dgm:prSet>
      <dgm:spPr/>
    </dgm:pt>
  </dgm:ptLst>
  <dgm:cxnLst>
    <dgm:cxn modelId="{67A8EA34-7F89-E843-AB1B-E833EF2919E8}" type="presOf" srcId="{84FD9474-967E-4363-BC44-784972DC1AC6}" destId="{13D92914-708C-47A3-9EF4-8702EC8ED353}" srcOrd="0" destOrd="0" presId="urn:microsoft.com/office/officeart/2005/8/layout/radial4"/>
    <dgm:cxn modelId="{0CCE106E-961D-438C-8D78-12456F2638CE}" srcId="{CBEAF819-8E1F-4275-8CB9-FC845BCFBBFB}" destId="{AA562194-1A10-4226-A08D-34DA89D3D0A9}" srcOrd="0" destOrd="0" parTransId="{6870D525-5760-4357-A25A-64D8E0145F69}" sibTransId="{D297ABD0-BA0C-4437-BCC4-672D68CD343E}"/>
    <dgm:cxn modelId="{61DD8076-7CAA-459D-A111-10FFE6A267C7}" srcId="{CBEAF819-8E1F-4275-8CB9-FC845BCFBBFB}" destId="{84FD9474-967E-4363-BC44-784972DC1AC6}" srcOrd="1" destOrd="0" parTransId="{D76CCEB3-D683-4FF8-A43A-8B9793BB7424}" sibTransId="{356FC10B-A74E-4F5E-AADA-ADB7B60E1191}"/>
    <dgm:cxn modelId="{D7493E8A-A595-422F-A5F4-DA05ECD8B785}" srcId="{374F3BF3-58EF-438F-8B1A-929367462660}" destId="{CBEAF819-8E1F-4275-8CB9-FC845BCFBBFB}" srcOrd="0" destOrd="0" parTransId="{4C7BD525-4E79-4F23-8520-B0AD32531D09}" sibTransId="{66F147D9-F3CD-4199-A69E-6C2CDEAED1BA}"/>
    <dgm:cxn modelId="{066FB7AB-20F8-44EF-B456-CD6EEB86C15D}" srcId="{CBEAF819-8E1F-4275-8CB9-FC845BCFBBFB}" destId="{19EDB050-B0EA-4D08-AAE8-982F735A0E8A}" srcOrd="2" destOrd="0" parTransId="{13E37CD2-BC09-4888-81A9-5E2E73A0DB12}" sibTransId="{F09853DD-3974-4F01-B9AF-BCEE2070FE4F}"/>
    <dgm:cxn modelId="{412FC8B3-FBCC-3A43-88C1-C0D3D06E3D05}" type="presOf" srcId="{D76CCEB3-D683-4FF8-A43A-8B9793BB7424}" destId="{532F2CB6-523C-4D66-A8B5-33A13AA64A6A}" srcOrd="0" destOrd="0" presId="urn:microsoft.com/office/officeart/2005/8/layout/radial4"/>
    <dgm:cxn modelId="{D8FAC8C9-A5B9-6047-B628-649FFC82CEBD}" type="presOf" srcId="{CBEAF819-8E1F-4275-8CB9-FC845BCFBBFB}" destId="{EAE47298-0B0F-4E8D-A6FA-60714ED8447D}" srcOrd="0" destOrd="0" presId="urn:microsoft.com/office/officeart/2005/8/layout/radial4"/>
    <dgm:cxn modelId="{B8FE13CD-21F6-4343-8B5E-7B2ABF32EDD7}" type="presOf" srcId="{AA562194-1A10-4226-A08D-34DA89D3D0A9}" destId="{0A18D4F2-59B0-4999-B897-C0BC309BCDFD}" srcOrd="0" destOrd="0" presId="urn:microsoft.com/office/officeart/2005/8/layout/radial4"/>
    <dgm:cxn modelId="{D9311AD3-D4F1-A44C-8EE3-C24BD4F97934}" type="presOf" srcId="{19EDB050-B0EA-4D08-AAE8-982F735A0E8A}" destId="{BC9B4EFC-79E1-45AC-A598-9BD45F37D37F}" srcOrd="0" destOrd="0" presId="urn:microsoft.com/office/officeart/2005/8/layout/radial4"/>
    <dgm:cxn modelId="{903279D4-5808-1F4C-B67D-EA16858274D5}" type="presOf" srcId="{374F3BF3-58EF-438F-8B1A-929367462660}" destId="{7EF0CDF9-A965-4A00-8F17-D10DBA495F2A}" srcOrd="0" destOrd="0" presId="urn:microsoft.com/office/officeart/2005/8/layout/radial4"/>
    <dgm:cxn modelId="{12049ADB-BB6C-4747-8916-D43D782891B9}" type="presOf" srcId="{13E37CD2-BC09-4888-81A9-5E2E73A0DB12}" destId="{B4713E07-84BD-4046-A509-B69F2245D680}" srcOrd="0" destOrd="0" presId="urn:microsoft.com/office/officeart/2005/8/layout/radial4"/>
    <dgm:cxn modelId="{DE8140E4-218C-1948-96C9-37812B3C0A92}" type="presOf" srcId="{6870D525-5760-4357-A25A-64D8E0145F69}" destId="{FE460B09-4438-40F1-BCEA-1BD27E4DB2CE}" srcOrd="0" destOrd="0" presId="urn:microsoft.com/office/officeart/2005/8/layout/radial4"/>
    <dgm:cxn modelId="{164372CC-1BDB-7043-A2D2-7E8584BEDAFE}" type="presParOf" srcId="{7EF0CDF9-A965-4A00-8F17-D10DBA495F2A}" destId="{EAE47298-0B0F-4E8D-A6FA-60714ED8447D}" srcOrd="0" destOrd="0" presId="urn:microsoft.com/office/officeart/2005/8/layout/radial4"/>
    <dgm:cxn modelId="{037970B6-B258-EE4D-8C63-BAEB35289367}" type="presParOf" srcId="{7EF0CDF9-A965-4A00-8F17-D10DBA495F2A}" destId="{FE460B09-4438-40F1-BCEA-1BD27E4DB2CE}" srcOrd="1" destOrd="0" presId="urn:microsoft.com/office/officeart/2005/8/layout/radial4"/>
    <dgm:cxn modelId="{7484B81E-E7B0-E04C-92FA-35E2DFDB8366}" type="presParOf" srcId="{7EF0CDF9-A965-4A00-8F17-D10DBA495F2A}" destId="{0A18D4F2-59B0-4999-B897-C0BC309BCDFD}" srcOrd="2" destOrd="0" presId="urn:microsoft.com/office/officeart/2005/8/layout/radial4"/>
    <dgm:cxn modelId="{6D734B3D-0385-F543-A2DA-A066C36CFC62}" type="presParOf" srcId="{7EF0CDF9-A965-4A00-8F17-D10DBA495F2A}" destId="{532F2CB6-523C-4D66-A8B5-33A13AA64A6A}" srcOrd="3" destOrd="0" presId="urn:microsoft.com/office/officeart/2005/8/layout/radial4"/>
    <dgm:cxn modelId="{1EF5614C-FAE6-5848-98D7-6252E642745D}" type="presParOf" srcId="{7EF0CDF9-A965-4A00-8F17-D10DBA495F2A}" destId="{13D92914-708C-47A3-9EF4-8702EC8ED353}" srcOrd="4" destOrd="0" presId="urn:microsoft.com/office/officeart/2005/8/layout/radial4"/>
    <dgm:cxn modelId="{5F56EFB4-4E9C-494B-AF30-1EE2FA626BEF}" type="presParOf" srcId="{7EF0CDF9-A965-4A00-8F17-D10DBA495F2A}" destId="{B4713E07-84BD-4046-A509-B69F2245D680}" srcOrd="5" destOrd="0" presId="urn:microsoft.com/office/officeart/2005/8/layout/radial4"/>
    <dgm:cxn modelId="{3217F20D-7EB5-7C4D-B5BC-B364E5CA03F7}" type="presParOf" srcId="{7EF0CDF9-A965-4A00-8F17-D10DBA495F2A}" destId="{BC9B4EFC-79E1-45AC-A598-9BD45F37D3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47298-0B0F-4E8D-A6FA-60714ED8447D}">
      <dsp:nvSpPr>
        <dsp:cNvPr id="0" name=""/>
        <dsp:cNvSpPr/>
      </dsp:nvSpPr>
      <dsp:spPr>
        <a:xfrm>
          <a:off x="3422468" y="2208160"/>
          <a:ext cx="2282773" cy="1855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</a:rPr>
            <a:t>Análisis Genómico</a:t>
          </a:r>
          <a:endParaRPr lang="es-CO" sz="3600" b="1" kern="1200" dirty="0">
            <a:solidFill>
              <a:schemeClr val="tx1"/>
            </a:solidFill>
          </a:endParaRPr>
        </a:p>
      </dsp:txBody>
      <dsp:txXfrm>
        <a:off x="3756772" y="2479904"/>
        <a:ext cx="1614165" cy="1312093"/>
      </dsp:txXfrm>
    </dsp:sp>
    <dsp:sp modelId="{FE460B09-4438-40F1-BCEA-1BD27E4DB2CE}">
      <dsp:nvSpPr>
        <dsp:cNvPr id="0" name=""/>
        <dsp:cNvSpPr/>
      </dsp:nvSpPr>
      <dsp:spPr>
        <a:xfrm rot="12900000">
          <a:off x="2455363" y="1850022"/>
          <a:ext cx="1299253" cy="5288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8D4F2-59B0-4999-B897-C0BC309BCDFD}">
      <dsp:nvSpPr>
        <dsp:cNvPr id="0" name=""/>
        <dsp:cNvSpPr/>
      </dsp:nvSpPr>
      <dsp:spPr>
        <a:xfrm>
          <a:off x="1691445" y="1036711"/>
          <a:ext cx="1762802" cy="1410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Fenotipo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14.000 animales</a:t>
          </a:r>
        </a:p>
      </dsp:txBody>
      <dsp:txXfrm>
        <a:off x="1732750" y="1078016"/>
        <a:ext cx="1680192" cy="1327631"/>
      </dsp:txXfrm>
    </dsp:sp>
    <dsp:sp modelId="{532F2CB6-523C-4D66-A8B5-33A13AA64A6A}">
      <dsp:nvSpPr>
        <dsp:cNvPr id="0" name=""/>
        <dsp:cNvSpPr/>
      </dsp:nvSpPr>
      <dsp:spPr>
        <a:xfrm rot="16200000">
          <a:off x="3853668" y="1150886"/>
          <a:ext cx="1420372" cy="5288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92914-708C-47A3-9EF4-8702EC8ED353}">
      <dsp:nvSpPr>
        <dsp:cNvPr id="0" name=""/>
        <dsp:cNvSpPr/>
      </dsp:nvSpPr>
      <dsp:spPr>
        <a:xfrm>
          <a:off x="3682453" y="0"/>
          <a:ext cx="1762802" cy="1410241"/>
        </a:xfrm>
        <a:prstGeom prst="roundRect">
          <a:avLst>
            <a:gd name="adj" fmla="val 10000"/>
          </a:avLst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Genealogía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85.000 animales</a:t>
          </a:r>
        </a:p>
      </dsp:txBody>
      <dsp:txXfrm>
        <a:off x="3723758" y="41305"/>
        <a:ext cx="1680192" cy="1327631"/>
      </dsp:txXfrm>
    </dsp:sp>
    <dsp:sp modelId="{B4713E07-84BD-4046-A509-B69F2245D680}">
      <dsp:nvSpPr>
        <dsp:cNvPr id="0" name=""/>
        <dsp:cNvSpPr/>
      </dsp:nvSpPr>
      <dsp:spPr>
        <a:xfrm rot="19500000">
          <a:off x="5373093" y="1850022"/>
          <a:ext cx="1299253" cy="5288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4EFC-79E1-45AC-A598-9BD45F37D37F}">
      <dsp:nvSpPr>
        <dsp:cNvPr id="0" name=""/>
        <dsp:cNvSpPr/>
      </dsp:nvSpPr>
      <dsp:spPr>
        <a:xfrm>
          <a:off x="5673462" y="1036711"/>
          <a:ext cx="1762802" cy="1410241"/>
        </a:xfrm>
        <a:prstGeom prst="roundRect">
          <a:avLst>
            <a:gd name="adj" fmla="val 10000"/>
          </a:avLst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Genotipos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65.000 marcadores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4.250 </a:t>
          </a:r>
          <a:r>
            <a:rPr lang="es-CO" sz="1600" kern="1200" dirty="0">
              <a:solidFill>
                <a:schemeClr val="tx1"/>
              </a:solidFill>
            </a:rPr>
            <a:t>animales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5714767" y="1078016"/>
        <a:ext cx="1680192" cy="1327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54EC1-1AEB-4641-9A87-49F5A9E41D16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8CDC-8F86-4C92-A82D-0CEA1A4757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5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1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96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71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5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6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35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98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37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2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35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79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44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6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30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95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928475-3839-4FAB-B389-4635972BC053}" type="datetimeFigureOut">
              <a:rPr lang="es-ES" smtClean="0"/>
              <a:t>10/12/21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09E1-D644-4F96-8CE0-0C427C5AD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085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.jpe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70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9866" y="1193450"/>
            <a:ext cx="8931500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i="1" dirty="0"/>
              <a:t>NUEVOS RETOS EN </a:t>
            </a:r>
          </a:p>
          <a:p>
            <a:pPr algn="ctr"/>
            <a:r>
              <a:rPr lang="es-ES" sz="3600" b="1" i="1" dirty="0"/>
              <a:t>BIOTECNOLOGÍA REPRODUCTIVA </a:t>
            </a:r>
          </a:p>
          <a:p>
            <a:pPr algn="ctr"/>
            <a:endParaRPr lang="es-ES" sz="2400" b="1" i="1" dirty="0"/>
          </a:p>
          <a:p>
            <a:pPr algn="ctr"/>
            <a:endParaRPr lang="es-ES" sz="2400" b="1" i="1" dirty="0"/>
          </a:p>
          <a:p>
            <a:pPr algn="ctr"/>
            <a:endParaRPr lang="es-ES" sz="2400" b="1" i="1" dirty="0"/>
          </a:p>
          <a:p>
            <a:pPr algn="ctr"/>
            <a:endParaRPr lang="es-ES" sz="2400" b="1" i="1" dirty="0"/>
          </a:p>
          <a:p>
            <a:pPr algn="ctr"/>
            <a:r>
              <a:rPr lang="es-ES" sz="2400" b="1" i="1" dirty="0"/>
              <a:t>DR. JULIO CESAR OLAYA OYUELA, MV-ESP</a:t>
            </a:r>
          </a:p>
          <a:p>
            <a:pPr algn="ctr"/>
            <a:r>
              <a:rPr lang="es-ES" sz="2400" b="1" i="1" dirty="0"/>
              <a:t>UNIVERSIDAD DE LA SALLE </a:t>
            </a:r>
            <a:r>
              <a:rPr lang="mr-IN" sz="2400" b="1" i="1" dirty="0"/>
              <a:t>–</a:t>
            </a:r>
            <a:r>
              <a:rPr lang="es-ES_tradnl" sz="2400" b="1" i="1" dirty="0"/>
              <a:t> </a:t>
            </a:r>
            <a:r>
              <a:rPr lang="es-ES" sz="2400" b="1" i="1" dirty="0"/>
              <a:t>COLOMBIA</a:t>
            </a:r>
          </a:p>
          <a:p>
            <a:pPr algn="ctr"/>
            <a:r>
              <a:rPr lang="es-ES" sz="2400" b="1" i="1" dirty="0"/>
              <a:t>SASKACHEWAN UNIVERSITY - CANADA</a:t>
            </a:r>
          </a:p>
          <a:p>
            <a:pPr algn="ctr"/>
            <a:r>
              <a:rPr lang="es-ES" sz="2400" b="1" i="1" dirty="0"/>
              <a:t>JUEZ NACIONAL E INTERNACIONAL DE RAZAS DE CARNE </a:t>
            </a:r>
          </a:p>
          <a:p>
            <a:pPr algn="ctr"/>
            <a:r>
              <a:rPr lang="es-ES" sz="2400" b="1" i="1" dirty="0"/>
              <a:t>CEO . EMBRIOGENEX SAS</a:t>
            </a:r>
          </a:p>
          <a:p>
            <a:pPr algn="ctr"/>
            <a:endParaRPr lang="es-ES" sz="2400" b="1" i="1" dirty="0"/>
          </a:p>
          <a:p>
            <a:pPr algn="ctr"/>
            <a:endParaRPr lang="es-ES" sz="2400" b="1" i="1" dirty="0"/>
          </a:p>
          <a:p>
            <a:pPr algn="ctr"/>
            <a:endParaRPr lang="es-ES" sz="2400" b="1" i="1" dirty="0"/>
          </a:p>
          <a:p>
            <a:pPr algn="ctr"/>
            <a:r>
              <a:rPr lang="es-ES" sz="2400" b="1" i="1" dirty="0"/>
              <a:t>AÑO  2020</a:t>
            </a:r>
          </a:p>
          <a:p>
            <a:pPr algn="ctr"/>
            <a:endParaRPr lang="es-ES" sz="2400" b="1" i="1" dirty="0"/>
          </a:p>
          <a:p>
            <a:pPr algn="ctr"/>
            <a:r>
              <a:rPr lang="es-ES" sz="2400" b="1" dirty="0"/>
              <a:t> </a:t>
            </a:r>
          </a:p>
        </p:txBody>
      </p:sp>
      <p:pic>
        <p:nvPicPr>
          <p:cNvPr id="5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4A5C3D28-F97C-4F53-9182-651F6610E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9753" y="5792232"/>
            <a:ext cx="3242400" cy="71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1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Flecha derecha"/>
          <p:cNvSpPr/>
          <p:nvPr/>
        </p:nvSpPr>
        <p:spPr>
          <a:xfrm>
            <a:off x="146304" y="3123561"/>
            <a:ext cx="8229888" cy="32853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8 Flecha abajo"/>
          <p:cNvSpPr/>
          <p:nvPr/>
        </p:nvSpPr>
        <p:spPr>
          <a:xfrm>
            <a:off x="1344476" y="2552058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9 Flecha abajo"/>
          <p:cNvSpPr/>
          <p:nvPr/>
        </p:nvSpPr>
        <p:spPr>
          <a:xfrm>
            <a:off x="4130558" y="2552058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13 CuadroTexto"/>
          <p:cNvSpPr txBox="1"/>
          <p:nvPr/>
        </p:nvSpPr>
        <p:spPr>
          <a:xfrm>
            <a:off x="630096" y="4766636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1951 </a:t>
            </a:r>
            <a:r>
              <a:rPr lang="es-CO" dirty="0"/>
              <a:t>primera TE </a:t>
            </a:r>
            <a:r>
              <a:rPr lang="es-CO" sz="2000" dirty="0"/>
              <a:t>Q</a:t>
            </a:r>
            <a:r>
              <a:rPr lang="es-CO" dirty="0"/>
              <a:t>x exitosa   en Bovinos (USA)</a:t>
            </a:r>
            <a:endParaRPr lang="es-CO" b="1" dirty="0"/>
          </a:p>
        </p:txBody>
      </p:sp>
      <p:sp>
        <p:nvSpPr>
          <p:cNvPr id="8" name="16 CuadroTexto"/>
          <p:cNvSpPr txBox="1"/>
          <p:nvPr/>
        </p:nvSpPr>
        <p:spPr>
          <a:xfrm>
            <a:off x="2773236" y="11232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TE</a:t>
            </a:r>
          </a:p>
        </p:txBody>
      </p:sp>
      <p:sp>
        <p:nvSpPr>
          <p:cNvPr id="9" name="17 CuadroTexto"/>
          <p:cNvSpPr txBox="1"/>
          <p:nvPr/>
        </p:nvSpPr>
        <p:spPr>
          <a:xfrm>
            <a:off x="1035412" y="14862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Método Qx</a:t>
            </a:r>
          </a:p>
        </p:txBody>
      </p:sp>
      <p:sp>
        <p:nvSpPr>
          <p:cNvPr id="10" name="18 CuadroTexto"/>
          <p:cNvSpPr txBox="1"/>
          <p:nvPr/>
        </p:nvSpPr>
        <p:spPr>
          <a:xfrm>
            <a:off x="3773368" y="16948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 Invitro</a:t>
            </a:r>
          </a:p>
        </p:txBody>
      </p:sp>
      <p:sp>
        <p:nvSpPr>
          <p:cNvPr id="11" name="19 CuadroTexto"/>
          <p:cNvSpPr txBox="1"/>
          <p:nvPr/>
        </p:nvSpPr>
        <p:spPr>
          <a:xfrm>
            <a:off x="1130162" y="20519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1949</a:t>
            </a:r>
          </a:p>
        </p:txBody>
      </p:sp>
      <p:sp>
        <p:nvSpPr>
          <p:cNvPr id="12" name="20 Flecha abajo"/>
          <p:cNvSpPr/>
          <p:nvPr/>
        </p:nvSpPr>
        <p:spPr>
          <a:xfrm>
            <a:off x="1344476" y="3480752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21 CuadroTexto"/>
          <p:cNvSpPr txBox="1"/>
          <p:nvPr/>
        </p:nvSpPr>
        <p:spPr>
          <a:xfrm>
            <a:off x="844410" y="398081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Primera TE en EE.UU	</a:t>
            </a:r>
          </a:p>
        </p:txBody>
      </p:sp>
      <p:sp>
        <p:nvSpPr>
          <p:cNvPr id="14" name="26 Flecha abajo"/>
          <p:cNvSpPr/>
          <p:nvPr/>
        </p:nvSpPr>
        <p:spPr>
          <a:xfrm>
            <a:off x="2844674" y="2623496"/>
            <a:ext cx="214314" cy="3571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7 CuadroTexto"/>
          <p:cNvSpPr txBox="1"/>
          <p:nvPr/>
        </p:nvSpPr>
        <p:spPr>
          <a:xfrm>
            <a:off x="2630360" y="190911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/>
              <a:t>SPO</a:t>
            </a:r>
            <a:endParaRPr lang="es-CO" sz="2400" b="1" dirty="0"/>
          </a:p>
          <a:p>
            <a:r>
              <a:rPr lang="es-CO" sz="1600" b="1" dirty="0"/>
              <a:t>1980</a:t>
            </a:r>
          </a:p>
        </p:txBody>
      </p:sp>
      <p:cxnSp>
        <p:nvCxnSpPr>
          <p:cNvPr id="16" name="31 Conector recto de flecha"/>
          <p:cNvCxnSpPr/>
          <p:nvPr/>
        </p:nvCxnSpPr>
        <p:spPr>
          <a:xfrm>
            <a:off x="3487616" y="1409050"/>
            <a:ext cx="642942" cy="269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35 Conector recto de flecha"/>
          <p:cNvCxnSpPr/>
          <p:nvPr/>
        </p:nvCxnSpPr>
        <p:spPr>
          <a:xfrm rot="10800000" flipV="1">
            <a:off x="1987418" y="140905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39 Flecha abajo"/>
          <p:cNvSpPr/>
          <p:nvPr/>
        </p:nvSpPr>
        <p:spPr>
          <a:xfrm>
            <a:off x="2987550" y="1623364"/>
            <a:ext cx="45719" cy="2857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41 CuadroTexto"/>
          <p:cNvSpPr txBox="1"/>
          <p:nvPr/>
        </p:nvSpPr>
        <p:spPr>
          <a:xfrm>
            <a:off x="3916244" y="20519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1977</a:t>
            </a:r>
          </a:p>
        </p:txBody>
      </p:sp>
      <p:sp>
        <p:nvSpPr>
          <p:cNvPr id="20" name="42 CuadroTexto"/>
          <p:cNvSpPr txBox="1"/>
          <p:nvPr/>
        </p:nvSpPr>
        <p:spPr>
          <a:xfrm>
            <a:off x="3186324" y="3877131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Primera fertilización en Japón de un Oocito Bovino</a:t>
            </a:r>
          </a:p>
        </p:txBody>
      </p:sp>
      <p:sp>
        <p:nvSpPr>
          <p:cNvPr id="21" name="43 CuadroTexto"/>
          <p:cNvSpPr txBox="1"/>
          <p:nvPr/>
        </p:nvSpPr>
        <p:spPr>
          <a:xfrm>
            <a:off x="3256945" y="5096883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1982 </a:t>
            </a:r>
            <a:r>
              <a:rPr lang="es-CO" dirty="0"/>
              <a:t>nace primer ternero por FIV</a:t>
            </a:r>
            <a:endParaRPr lang="es-CO" b="1" dirty="0"/>
          </a:p>
        </p:txBody>
      </p:sp>
      <p:sp>
        <p:nvSpPr>
          <p:cNvPr id="22" name="44 Flecha abajo"/>
          <p:cNvSpPr/>
          <p:nvPr/>
        </p:nvSpPr>
        <p:spPr>
          <a:xfrm>
            <a:off x="4130558" y="3480752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9 Flecha abajo"/>
          <p:cNvSpPr/>
          <p:nvPr/>
        </p:nvSpPr>
        <p:spPr>
          <a:xfrm>
            <a:off x="7433845" y="2610759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18 CuadroTexto"/>
          <p:cNvSpPr txBox="1"/>
          <p:nvPr/>
        </p:nvSpPr>
        <p:spPr>
          <a:xfrm>
            <a:off x="6304045" y="1971162"/>
            <a:ext cx="251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 EMBRIONES DT – VT</a:t>
            </a:r>
          </a:p>
          <a:p>
            <a:pPr algn="ctr"/>
            <a:r>
              <a:rPr lang="es-CO" b="1" dirty="0"/>
              <a:t>1990-1995</a:t>
            </a:r>
          </a:p>
        </p:txBody>
      </p:sp>
      <p:cxnSp>
        <p:nvCxnSpPr>
          <p:cNvPr id="26" name="31 Conector recto de flecha"/>
          <p:cNvCxnSpPr>
            <a:endCxn id="24" idx="1"/>
          </p:cNvCxnSpPr>
          <p:nvPr/>
        </p:nvCxnSpPr>
        <p:spPr>
          <a:xfrm>
            <a:off x="4737781" y="2083508"/>
            <a:ext cx="1566264" cy="210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3 Título"/>
          <p:cNvSpPr>
            <a:spLocks noGrp="1"/>
          </p:cNvSpPr>
          <p:nvPr>
            <p:ph type="title"/>
          </p:nvPr>
        </p:nvSpPr>
        <p:spPr>
          <a:xfrm>
            <a:off x="2392734" y="142994"/>
            <a:ext cx="4126834" cy="413749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TRANSFERENCIA DE EMBRIONES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82783" y="3857128"/>
            <a:ext cx="3161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El primer criprotector utilizado fue el glicerol, que dadas sus características obliga a realizar una descongelación en el laboratorio. </a:t>
            </a:r>
          </a:p>
          <a:p>
            <a:pPr algn="ctr"/>
            <a:endParaRPr lang="es-ES" sz="1600" dirty="0"/>
          </a:p>
          <a:p>
            <a:pPr algn="ctr"/>
            <a:r>
              <a:rPr lang="es-ES" sz="1600" dirty="0"/>
              <a:t>A partir de los 90, se desarrolló la congelación en Etilenglicol, cuya ventaja es la Transferencia Directa</a:t>
            </a:r>
            <a:endParaRPr lang="en-US" sz="1600" dirty="0"/>
          </a:p>
        </p:txBody>
      </p:sp>
      <p:sp>
        <p:nvSpPr>
          <p:cNvPr id="27" name="44 Flecha abajo"/>
          <p:cNvSpPr/>
          <p:nvPr/>
        </p:nvSpPr>
        <p:spPr>
          <a:xfrm>
            <a:off x="7321805" y="3411108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83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577" y="1982031"/>
            <a:ext cx="837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número de crías hembras resultantes de la transferencia de embriones que se han registrado con la Asociación Americana  creció de 1 en 1974 a más de 11.000 en 1999 y desde entonces se ha estabilizado en 10.000 - 12.000 al año.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577" y="3458660"/>
            <a:ext cx="4161305" cy="27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embriogen.com/sitio/cache/resized/74f50ad856cbbbc71a3fa35b554e08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Flecha derecha"/>
          <p:cNvSpPr/>
          <p:nvPr/>
        </p:nvSpPr>
        <p:spPr>
          <a:xfrm>
            <a:off x="457658" y="1572782"/>
            <a:ext cx="8454572" cy="2728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6 Flecha abajo"/>
          <p:cNvSpPr/>
          <p:nvPr/>
        </p:nvSpPr>
        <p:spPr>
          <a:xfrm>
            <a:off x="397443" y="1150257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14 CuadroTexto"/>
          <p:cNvSpPr txBox="1"/>
          <p:nvPr/>
        </p:nvSpPr>
        <p:spPr>
          <a:xfrm>
            <a:off x="249577" y="79305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38AD23-38E9-4F9C-B364-E1CDE528B5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9" y="3318776"/>
            <a:ext cx="3964904" cy="2999376"/>
          </a:xfrm>
          <a:prstGeom prst="rect">
            <a:avLst/>
          </a:prstGeom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2392734" y="156057"/>
            <a:ext cx="4126834" cy="4137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800" b="1"/>
              <a:t>TRANSFERENCIA DE EMBRIONES 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28906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37978"/>
              </p:ext>
            </p:extLst>
          </p:nvPr>
        </p:nvGraphicFramePr>
        <p:xfrm>
          <a:off x="415744" y="1280721"/>
          <a:ext cx="8545640" cy="480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600009" y="6234555"/>
            <a:ext cx="183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/>
              <a:t>(ASOCEBU, 2019)</a:t>
            </a:r>
            <a:endParaRPr lang="en-U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5034" y="1793437"/>
            <a:ext cx="369332" cy="32232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ANIMALES REGISTRADOS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2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>
            <a:off x="457658" y="1211239"/>
            <a:ext cx="8454572" cy="27283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>
            <a:off x="397443" y="788714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2 Flecha abajo"/>
          <p:cNvSpPr/>
          <p:nvPr/>
        </p:nvSpPr>
        <p:spPr>
          <a:xfrm>
            <a:off x="4364572" y="1373504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14 CuadroTexto"/>
          <p:cNvSpPr txBox="1"/>
          <p:nvPr/>
        </p:nvSpPr>
        <p:spPr>
          <a:xfrm>
            <a:off x="249577" y="43151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TE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88352"/>
              </p:ext>
            </p:extLst>
          </p:nvPr>
        </p:nvGraphicFramePr>
        <p:xfrm>
          <a:off x="344871" y="1643218"/>
          <a:ext cx="8454572" cy="3371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97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CONVENCIONAL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/>
                        <a:t>FIV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USO</a:t>
                      </a:r>
                      <a:r>
                        <a:rPr lang="es-ES" sz="1400" b="1" baseline="0" dirty="0"/>
                        <a:t> HORMONAS EN DONADORAS 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PERIODO</a:t>
                      </a:r>
                      <a:r>
                        <a:rPr lang="es-ES" sz="1400" b="1" baseline="0" dirty="0"/>
                        <a:t> DE </a:t>
                      </a:r>
                      <a:r>
                        <a:rPr lang="es-ES" sz="1400" b="1" dirty="0"/>
                        <a:t>OBTENCIÓN DE OOCITOS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CADA 2 MESES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CADA 12</a:t>
                      </a:r>
                      <a:r>
                        <a:rPr lang="es-ES" sz="1400" baseline="0" dirty="0"/>
                        <a:t> – 14 DÍAS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MENOR</a:t>
                      </a:r>
                      <a:r>
                        <a:rPr lang="es-ES" sz="1400" b="1" baseline="0" dirty="0"/>
                        <a:t> DAÑO A DONADORAS 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SI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#</a:t>
                      </a:r>
                      <a:r>
                        <a:rPr lang="es-ES" sz="1400" b="1" baseline="0" dirty="0"/>
                        <a:t> </a:t>
                      </a:r>
                      <a:r>
                        <a:rPr lang="es-ES" sz="1400" b="1" dirty="0"/>
                        <a:t>PAJILLAS POR VACA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 X VACA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 X 20 VACAS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8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SEMEN SEXADO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POCOS</a:t>
                      </a:r>
                      <a:r>
                        <a:rPr lang="es-ES" sz="1400" baseline="0" dirty="0"/>
                        <a:t> EMBRIONES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BUEN</a:t>
                      </a:r>
                      <a:r>
                        <a:rPr lang="es-ES" sz="1400" baseline="0" dirty="0"/>
                        <a:t> NUMERO DE RESULTADOS 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8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USO DIFERENTES TOROS EN UNA</a:t>
                      </a:r>
                      <a:r>
                        <a:rPr lang="es-ES" sz="1400" b="1" baseline="0" dirty="0"/>
                        <a:t> MISMA VACA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8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MAYOR CONTROL Y EVALUACIÓN  EN</a:t>
                      </a:r>
                      <a:r>
                        <a:rPr lang="es-ES" sz="1400" b="1" baseline="0" dirty="0"/>
                        <a:t> LA PRODUCCIÓN DE EMBRIONES 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FF1C0245-328F-4D99-8B7F-2FDA54535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7C1BEA4-948D-48B6-9A6C-53A2EF87B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30" y="5173392"/>
            <a:ext cx="7235028" cy="155796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94494F7-8F94-49A1-8207-B31B40FF3578}"/>
              </a:ext>
            </a:extLst>
          </p:cNvPr>
          <p:cNvSpPr/>
          <p:nvPr/>
        </p:nvSpPr>
        <p:spPr>
          <a:xfrm>
            <a:off x="1364973" y="5660013"/>
            <a:ext cx="6400800" cy="2504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2392734" y="169120"/>
            <a:ext cx="4126834" cy="413749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TRANSFERENCIA DE EMBRIONES </a:t>
            </a:r>
          </a:p>
        </p:txBody>
      </p:sp>
    </p:spTree>
    <p:extLst>
      <p:ext uri="{BB962C8B-B14F-4D97-AF65-F5344CB8AC3E}">
        <p14:creationId xmlns:p14="http://schemas.microsoft.com/office/powerpoint/2010/main" val="141013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d78ea2-c7c1-4c5b-9906-8ce183776877">
            <a:extLst>
              <a:ext uri="{FF2B5EF4-FFF2-40B4-BE49-F238E27FC236}">
                <a16:creationId xmlns:a16="http://schemas.microsoft.com/office/drawing/2014/main" id="{30B912B6-E0D9-4FCD-9C06-71CFD12A4D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Flecha derecha">
            <a:extLst>
              <a:ext uri="{FF2B5EF4-FFF2-40B4-BE49-F238E27FC236}">
                <a16:creationId xmlns:a16="http://schemas.microsoft.com/office/drawing/2014/main" id="{F7993B54-CE7E-41E2-B020-3E52789F8503}"/>
              </a:ext>
            </a:extLst>
          </p:cNvPr>
          <p:cNvSpPr/>
          <p:nvPr/>
        </p:nvSpPr>
        <p:spPr>
          <a:xfrm>
            <a:off x="246743" y="1183301"/>
            <a:ext cx="8650514" cy="32853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24885A13-E06F-492F-AD8B-498A5EF9E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19545" y="1818433"/>
            <a:ext cx="810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“EL TRANSPORTE INTERNACIONAL DE UN ANIMAL VIVO PUEDE COSTAR U$S 1000 O MAS, MIENTRAS POR EL MISMO PRECIO O MENOS ES POSIBLE TRANSPORTAR UN CONTENEDOR LLENO DE EMBRIONES CONGELADOS (500-5000)”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1" y="3581400"/>
            <a:ext cx="8376776" cy="2465475"/>
          </a:xfrm>
          <a:prstGeom prst="rect">
            <a:avLst/>
          </a:prstGeo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2392734" y="142994"/>
            <a:ext cx="4126834" cy="413749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 EMBRIONES CONGELADOS DT Y VT</a:t>
            </a:r>
          </a:p>
        </p:txBody>
      </p:sp>
    </p:spTree>
    <p:extLst>
      <p:ext uri="{BB962C8B-B14F-4D97-AF65-F5344CB8AC3E}">
        <p14:creationId xmlns:p14="http://schemas.microsoft.com/office/powerpoint/2010/main" val="219544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3348" y="934872"/>
            <a:ext cx="790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PREÑEZ EN EMBRION DIRECT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6700" y="1209711"/>
            <a:ext cx="87008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r>
              <a:rPr lang="es-ES" sz="2000" dirty="0"/>
              <a:t>De cada 100 vacas transferidas en fresco, los porcentajes de preñez oscilan normalmente entre el 50% y 60%, y cuando son embriones congelados, entre </a:t>
            </a:r>
            <a:r>
              <a:rPr lang="es-ES" sz="2000" b="1" dirty="0"/>
              <a:t>35% a 45%.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dirty="0"/>
              <a:t>En las últimas décadas, los porcentajes de preñez se han incrementado de manera significativa posibilitando actualmente obtener porcentajes de alrededor del 60%, aún con la transferencia de embriones congelados (</a:t>
            </a:r>
            <a:r>
              <a:rPr lang="es-ES" sz="2000" dirty="0" err="1"/>
              <a:t>Cutini</a:t>
            </a:r>
            <a:r>
              <a:rPr lang="es-ES" sz="2000" dirty="0"/>
              <a:t> et al. 2000)</a:t>
            </a:r>
            <a:endParaRPr lang="es-ES" sz="2000" b="1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2050869" y="-38244"/>
            <a:ext cx="6313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Embrión </a:t>
            </a:r>
            <a:r>
              <a:rPr lang="es-ES" sz="2000" b="1" dirty="0" err="1"/>
              <a:t>Direct</a:t>
            </a:r>
            <a:r>
              <a:rPr lang="es-ES" sz="2000" b="1" dirty="0"/>
              <a:t> </a:t>
            </a:r>
          </a:p>
          <a:p>
            <a:pPr algn="ctr"/>
            <a:r>
              <a:rPr lang="es-ES" sz="2000" b="1" dirty="0"/>
              <a:t>Transfer Embriogenex®  (EDTE) </a:t>
            </a:r>
          </a:p>
        </p:txBody>
      </p:sp>
      <p:pic>
        <p:nvPicPr>
          <p:cNvPr id="6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CF71F29A-C29B-4CAE-9957-3237CFE60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"/>
          <a:stretch/>
        </p:blipFill>
        <p:spPr>
          <a:xfrm>
            <a:off x="1345474" y="4245429"/>
            <a:ext cx="667984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0454" y="1277779"/>
            <a:ext cx="558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SUSTITUCIÓN DE LA </a:t>
            </a:r>
            <a:r>
              <a:rPr lang="es-ES" sz="2800" b="1" dirty="0" err="1"/>
              <a:t>IA</a:t>
            </a:r>
            <a:r>
              <a:rPr lang="es-ES" sz="2800" b="1" dirty="0"/>
              <a:t> POR EDTE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990012" y="2306995"/>
            <a:ext cx="41539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implementación de esta tecnología permite acelerar la ganancia genética con la contribución de varias Biotecnologías.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implementación de esta tecnología en rodeos de leche es una opción de selección genética que ha resultado en un significante aumento en la producción de leche por animal.</a:t>
            </a:r>
          </a:p>
          <a:p>
            <a:pPr algn="just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221946" y="118512"/>
            <a:ext cx="6142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Embrión </a:t>
            </a:r>
            <a:r>
              <a:rPr lang="es-ES" sz="2000" b="1" dirty="0" err="1"/>
              <a:t>Direct</a:t>
            </a:r>
            <a:r>
              <a:rPr lang="es-ES" sz="2000" b="1" dirty="0"/>
              <a:t> </a:t>
            </a:r>
          </a:p>
          <a:p>
            <a:pPr algn="ctr"/>
            <a:r>
              <a:rPr lang="es-ES" sz="2000" b="1" dirty="0"/>
              <a:t>Transfer Embriogenex®  (EDTE) </a:t>
            </a:r>
          </a:p>
        </p:txBody>
      </p:sp>
      <p:pic>
        <p:nvPicPr>
          <p:cNvPr id="9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5" y="2242764"/>
            <a:ext cx="4688053" cy="4032791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3344091" y="2617578"/>
            <a:ext cx="261258" cy="2039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1" r="16831" b="10313"/>
          <a:stretch/>
        </p:blipFill>
        <p:spPr bwMode="auto">
          <a:xfrm>
            <a:off x="888274" y="1672046"/>
            <a:ext cx="7341326" cy="3984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46586" y="364094"/>
            <a:ext cx="6142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OPTIMIZACIÓN DE TIEMPO </a:t>
            </a:r>
          </a:p>
        </p:txBody>
      </p:sp>
      <p:pic>
        <p:nvPicPr>
          <p:cNvPr id="4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6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Flecha derecha"/>
          <p:cNvSpPr/>
          <p:nvPr/>
        </p:nvSpPr>
        <p:spPr>
          <a:xfrm>
            <a:off x="1" y="3358695"/>
            <a:ext cx="8650514" cy="32853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9 Flecha abajo"/>
          <p:cNvSpPr/>
          <p:nvPr/>
        </p:nvSpPr>
        <p:spPr>
          <a:xfrm>
            <a:off x="7063930" y="2938933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18 CuadroTexto"/>
          <p:cNvSpPr txBox="1"/>
          <p:nvPr/>
        </p:nvSpPr>
        <p:spPr>
          <a:xfrm>
            <a:off x="6294281" y="2410075"/>
            <a:ext cx="251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 TRANSGÉNICOS </a:t>
            </a:r>
          </a:p>
        </p:txBody>
      </p:sp>
      <p:sp>
        <p:nvSpPr>
          <p:cNvPr id="28" name="3 Título"/>
          <p:cNvSpPr>
            <a:spLocks noGrp="1"/>
          </p:cNvSpPr>
          <p:nvPr>
            <p:ph type="title"/>
          </p:nvPr>
        </p:nvSpPr>
        <p:spPr>
          <a:xfrm>
            <a:off x="227636" y="1178057"/>
            <a:ext cx="8354490" cy="1400530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/>
              <a:t>CRONOLOGÍA </a:t>
            </a:r>
            <a:r>
              <a:rPr lang="es-CO" sz="2400" b="1" u="sng" dirty="0"/>
              <a:t>SEGUNDA</a:t>
            </a:r>
            <a:r>
              <a:rPr lang="es-CO" sz="2400" b="1" dirty="0"/>
              <a:t> </a:t>
            </a:r>
            <a:r>
              <a:rPr lang="es-CO" sz="2400" b="1" u="sng" dirty="0"/>
              <a:t>ETAPA </a:t>
            </a:r>
            <a:r>
              <a:rPr lang="es-CO" sz="2400" b="1" dirty="0"/>
              <a:t>DE BIOTECNOLOGÍAS EN BOVINOS</a:t>
            </a:r>
          </a:p>
        </p:txBody>
      </p:sp>
      <p:sp>
        <p:nvSpPr>
          <p:cNvPr id="13" name="8 Flecha abajo"/>
          <p:cNvSpPr/>
          <p:nvPr/>
        </p:nvSpPr>
        <p:spPr>
          <a:xfrm>
            <a:off x="1304133" y="2864263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7 CuadroTexto"/>
          <p:cNvSpPr txBox="1"/>
          <p:nvPr/>
        </p:nvSpPr>
        <p:spPr>
          <a:xfrm>
            <a:off x="729531" y="25117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CLONACIÓN</a:t>
            </a:r>
          </a:p>
        </p:txBody>
      </p:sp>
      <p:pic>
        <p:nvPicPr>
          <p:cNvPr id="17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26 Flecha abajo"/>
          <p:cNvSpPr/>
          <p:nvPr/>
        </p:nvSpPr>
        <p:spPr>
          <a:xfrm>
            <a:off x="4020236" y="2971182"/>
            <a:ext cx="214314" cy="3571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7 CuadroTexto"/>
          <p:cNvSpPr txBox="1"/>
          <p:nvPr/>
        </p:nvSpPr>
        <p:spPr>
          <a:xfrm>
            <a:off x="3404749" y="2491229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GENÓMICA</a:t>
            </a:r>
            <a:endParaRPr lang="es-CO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788515" y="3842548"/>
            <a:ext cx="300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La selección de los individuos más valiosos que utilizan las herramientas genómicas  se introdujo a principios de 2010 y permite la modificación rápida de razas específicas</a:t>
            </a:r>
            <a:endParaRPr lang="en-US" sz="16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453FC04-941D-4461-960B-C462E1A9D1E2}"/>
              </a:ext>
            </a:extLst>
          </p:cNvPr>
          <p:cNvSpPr/>
          <p:nvPr/>
        </p:nvSpPr>
        <p:spPr>
          <a:xfrm>
            <a:off x="346571" y="3687225"/>
            <a:ext cx="2343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roboto_slab_regular"/>
              </a:rPr>
              <a:t>1984: Se anuncia la primera clonación de una oveja a partir de células embrionarias.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41D345-244D-429D-A442-88E393357492}"/>
              </a:ext>
            </a:extLst>
          </p:cNvPr>
          <p:cNvSpPr txBox="1"/>
          <p:nvPr/>
        </p:nvSpPr>
        <p:spPr>
          <a:xfrm>
            <a:off x="5792972" y="3842548"/>
            <a:ext cx="300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F78951-C79B-41E7-A5E8-49FABB59E1FD}"/>
              </a:ext>
            </a:extLst>
          </p:cNvPr>
          <p:cNvSpPr txBox="1"/>
          <p:nvPr/>
        </p:nvSpPr>
        <p:spPr>
          <a:xfrm>
            <a:off x="6106481" y="3747173"/>
            <a:ext cx="300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Involucra la microinyección de pequeñas cantidades de ADN en el pronúcleo de un embrión al estado de dos células</a:t>
            </a:r>
            <a:endParaRPr lang="en-US" sz="1600" dirty="0"/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F11851CF-C6DB-4F88-B0CF-3007FE63265F}"/>
              </a:ext>
            </a:extLst>
          </p:cNvPr>
          <p:cNvSpPr/>
          <p:nvPr/>
        </p:nvSpPr>
        <p:spPr>
          <a:xfrm rot="16200000">
            <a:off x="4385622" y="2391492"/>
            <a:ext cx="241615" cy="670414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16C15F-1D2D-4211-B330-11EF0BC0B274}"/>
              </a:ext>
            </a:extLst>
          </p:cNvPr>
          <p:cNvSpPr/>
          <p:nvPr/>
        </p:nvSpPr>
        <p:spPr>
          <a:xfrm>
            <a:off x="1826058" y="5818116"/>
            <a:ext cx="6032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Verdana" panose="020B0604030504040204" pitchFamily="34" charset="0"/>
              </a:rPr>
              <a:t>Proporcionar al animal nuevas características productivas y hacerlos más eficientes y competitivos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147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1993D-1753-47A1-A6F1-1CBCC30B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411"/>
            <a:ext cx="7886700" cy="994172"/>
          </a:xfrm>
        </p:spPr>
        <p:txBody>
          <a:bodyPr/>
          <a:lstStyle/>
          <a:p>
            <a:pPr algn="ctr"/>
            <a:r>
              <a:rPr lang="es-CO" dirty="0"/>
              <a:t>CLONACIÓN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D8EBBDE-6CE6-4C68-A3D5-D8F010F885DD}"/>
              </a:ext>
            </a:extLst>
          </p:cNvPr>
          <p:cNvCxnSpPr/>
          <p:nvPr/>
        </p:nvCxnSpPr>
        <p:spPr>
          <a:xfrm>
            <a:off x="0" y="305697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EE57008-0688-46A3-A76E-F84595286FD1}"/>
              </a:ext>
            </a:extLst>
          </p:cNvPr>
          <p:cNvCxnSpPr/>
          <p:nvPr/>
        </p:nvCxnSpPr>
        <p:spPr>
          <a:xfrm>
            <a:off x="-7454" y="314010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60C935-488E-455E-A9D6-83B089538FB6}"/>
              </a:ext>
            </a:extLst>
          </p:cNvPr>
          <p:cNvSpPr/>
          <p:nvPr/>
        </p:nvSpPr>
        <p:spPr>
          <a:xfrm>
            <a:off x="1633135" y="1139811"/>
            <a:ext cx="63149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50" dirty="0"/>
              <a:t>Consiste en reemplazar el núcleo de un ovocito maduro por el núcleo de una célula recolectada del animal a ser clonado</a:t>
            </a:r>
            <a:endParaRPr lang="es-CO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EDC5D4-A75A-48A4-9882-7A8F7DB46A83}"/>
              </a:ext>
            </a:extLst>
          </p:cNvPr>
          <p:cNvSpPr txBox="1"/>
          <p:nvPr/>
        </p:nvSpPr>
        <p:spPr>
          <a:xfrm>
            <a:off x="905762" y="1920452"/>
            <a:ext cx="201988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¿Cual es el interés de la clonación?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B994F44-C2E1-474C-B055-824830BBCC18}"/>
              </a:ext>
            </a:extLst>
          </p:cNvPr>
          <p:cNvCxnSpPr>
            <a:stCxn id="13" idx="3"/>
          </p:cNvCxnSpPr>
          <p:nvPr/>
        </p:nvCxnSpPr>
        <p:spPr>
          <a:xfrm flipV="1">
            <a:off x="2925643" y="2162827"/>
            <a:ext cx="879612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953293-DD44-44FF-B580-D5A81A71961C}"/>
              </a:ext>
            </a:extLst>
          </p:cNvPr>
          <p:cNvSpPr txBox="1"/>
          <p:nvPr/>
        </p:nvSpPr>
        <p:spPr>
          <a:xfrm>
            <a:off x="3913341" y="1792001"/>
            <a:ext cx="3824670" cy="3000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Replicación de animales de alta calidad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D1B311-5FBF-4999-AADB-8D0E732E4299}"/>
              </a:ext>
            </a:extLst>
          </p:cNvPr>
          <p:cNvSpPr/>
          <p:nvPr/>
        </p:nvSpPr>
        <p:spPr>
          <a:xfrm>
            <a:off x="3931869" y="2300988"/>
            <a:ext cx="3942105" cy="30008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sz="1350" dirty="0">
                <a:solidFill>
                  <a:schemeClr val="bg1"/>
                </a:solidFill>
                <a:latin typeface="+mj-lt"/>
              </a:rPr>
              <a:t>Rescate de animales en peligro de extinción</a:t>
            </a:r>
            <a:endParaRPr lang="es-CO" sz="13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217CC94-6113-4A93-B76F-4D50F36B3825}"/>
              </a:ext>
            </a:extLst>
          </p:cNvPr>
          <p:cNvSpPr txBox="1"/>
          <p:nvPr/>
        </p:nvSpPr>
        <p:spPr>
          <a:xfrm>
            <a:off x="425148" y="3171742"/>
            <a:ext cx="201988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SCNT(Micro manipulador)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A1DC798-700A-48B6-ACE2-BDF4B57175D8}"/>
              </a:ext>
            </a:extLst>
          </p:cNvPr>
          <p:cNvSpPr txBox="1"/>
          <p:nvPr/>
        </p:nvSpPr>
        <p:spPr>
          <a:xfrm>
            <a:off x="530539" y="5267712"/>
            <a:ext cx="469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>
                <a:solidFill>
                  <a:schemeClr val="bg1"/>
                </a:solidFill>
              </a:rPr>
              <a:t>Pr</a:t>
            </a:r>
          </a:p>
        </p:txBody>
      </p:sp>
      <p:pic>
        <p:nvPicPr>
          <p:cNvPr id="2054" name="Imagen 2053">
            <a:extLst>
              <a:ext uri="{FF2B5EF4-FFF2-40B4-BE49-F238E27FC236}">
                <a16:creationId xmlns:a16="http://schemas.microsoft.com/office/drawing/2014/main" id="{3CE8DC02-65DC-472E-AB21-39D5793C6C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79" y="3918280"/>
            <a:ext cx="2845809" cy="2084952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5F0A3F6D-A575-485B-B965-503A77C6FBF2}"/>
              </a:ext>
            </a:extLst>
          </p:cNvPr>
          <p:cNvSpPr txBox="1"/>
          <p:nvPr/>
        </p:nvSpPr>
        <p:spPr>
          <a:xfrm>
            <a:off x="6698973" y="3151520"/>
            <a:ext cx="201988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HMC(hand made cloning)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B26BF74-201E-48ED-89FC-E06FE1F07A5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21973" r="7967" b="16562"/>
          <a:stretch/>
        </p:blipFill>
        <p:spPr bwMode="auto">
          <a:xfrm>
            <a:off x="6351675" y="3839113"/>
            <a:ext cx="2578831" cy="2218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63" name="Gráfico 2062" descr="Monedas">
            <a:extLst>
              <a:ext uri="{FF2B5EF4-FFF2-40B4-BE49-F238E27FC236}">
                <a16:creationId xmlns:a16="http://schemas.microsoft.com/office/drawing/2014/main" id="{4BF3747B-8F14-48B8-9F87-C1708250E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5291" y="3279733"/>
            <a:ext cx="298628" cy="298628"/>
          </a:xfrm>
          <a:prstGeom prst="rect">
            <a:avLst/>
          </a:prstGeom>
        </p:spPr>
      </p:pic>
      <p:pic>
        <p:nvPicPr>
          <p:cNvPr id="72" name="Gráfico 71" descr="Monedas">
            <a:extLst>
              <a:ext uri="{FF2B5EF4-FFF2-40B4-BE49-F238E27FC236}">
                <a16:creationId xmlns:a16="http://schemas.microsoft.com/office/drawing/2014/main" id="{69516F89-2E20-496C-A95D-4B775610A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4027" y="3323129"/>
            <a:ext cx="298628" cy="298628"/>
          </a:xfrm>
          <a:prstGeom prst="rect">
            <a:avLst/>
          </a:prstGeom>
        </p:spPr>
      </p:pic>
      <p:pic>
        <p:nvPicPr>
          <p:cNvPr id="73" name="Gráfico 72" descr="Monedas">
            <a:extLst>
              <a:ext uri="{FF2B5EF4-FFF2-40B4-BE49-F238E27FC236}">
                <a16:creationId xmlns:a16="http://schemas.microsoft.com/office/drawing/2014/main" id="{031F2D05-4B59-4DFB-9E73-DAF8FE5DD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0565" y="3325254"/>
            <a:ext cx="298628" cy="298628"/>
          </a:xfrm>
          <a:prstGeom prst="rect">
            <a:avLst/>
          </a:prstGeom>
        </p:spPr>
      </p:pic>
      <p:pic>
        <p:nvPicPr>
          <p:cNvPr id="2065" name="Gráfico 2064" descr="Copo de nieve">
            <a:extLst>
              <a:ext uri="{FF2B5EF4-FFF2-40B4-BE49-F238E27FC236}">
                <a16:creationId xmlns:a16="http://schemas.microsoft.com/office/drawing/2014/main" id="{352443C1-C19E-4E94-A500-4AA7975DD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4967" y="5762551"/>
            <a:ext cx="481362" cy="481362"/>
          </a:xfrm>
          <a:prstGeom prst="rect">
            <a:avLst/>
          </a:prstGeom>
        </p:spPr>
      </p:pic>
      <p:pic>
        <p:nvPicPr>
          <p:cNvPr id="2067" name="Gráfico 2066" descr="Cerrar">
            <a:extLst>
              <a:ext uri="{FF2B5EF4-FFF2-40B4-BE49-F238E27FC236}">
                <a16:creationId xmlns:a16="http://schemas.microsoft.com/office/drawing/2014/main" id="{FF2A1AC0-BA49-44EF-9245-3C2BA53B21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1914" y="5817518"/>
            <a:ext cx="371427" cy="371427"/>
          </a:xfrm>
          <a:prstGeom prst="rect">
            <a:avLst/>
          </a:prstGeom>
        </p:spPr>
      </p:pic>
      <p:pic>
        <p:nvPicPr>
          <p:cNvPr id="78" name="Gráfico 77" descr="Monedas">
            <a:extLst>
              <a:ext uri="{FF2B5EF4-FFF2-40B4-BE49-F238E27FC236}">
                <a16:creationId xmlns:a16="http://schemas.microsoft.com/office/drawing/2014/main" id="{C30769CC-F428-4A57-B087-41B2A1720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3239" y="3301717"/>
            <a:ext cx="298628" cy="298628"/>
          </a:xfrm>
          <a:prstGeom prst="rect">
            <a:avLst/>
          </a:prstGeom>
        </p:spPr>
      </p:pic>
      <p:pic>
        <p:nvPicPr>
          <p:cNvPr id="79" name="Gráfico 78" descr="Monedas">
            <a:extLst>
              <a:ext uri="{FF2B5EF4-FFF2-40B4-BE49-F238E27FC236}">
                <a16:creationId xmlns:a16="http://schemas.microsoft.com/office/drawing/2014/main" id="{C88DD186-DB1F-4FEF-821C-2C59D6ABC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2078" y="3330192"/>
            <a:ext cx="298628" cy="298628"/>
          </a:xfrm>
          <a:prstGeom prst="rect">
            <a:avLst/>
          </a:prstGeom>
        </p:spPr>
      </p:pic>
      <p:pic>
        <p:nvPicPr>
          <p:cNvPr id="2069" name="Gráfico 2068" descr="Grupo de hombres">
            <a:extLst>
              <a:ext uri="{FF2B5EF4-FFF2-40B4-BE49-F238E27FC236}">
                <a16:creationId xmlns:a16="http://schemas.microsoft.com/office/drawing/2014/main" id="{534B19D5-1BFD-440F-87B1-AA7D95901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485" y="3859939"/>
            <a:ext cx="437626" cy="437626"/>
          </a:xfrm>
          <a:prstGeom prst="rect">
            <a:avLst/>
          </a:prstGeom>
        </p:spPr>
      </p:pic>
      <p:pic>
        <p:nvPicPr>
          <p:cNvPr id="2073" name="Gráfico 2072" descr="Hombre">
            <a:extLst>
              <a:ext uri="{FF2B5EF4-FFF2-40B4-BE49-F238E27FC236}">
                <a16:creationId xmlns:a16="http://schemas.microsoft.com/office/drawing/2014/main" id="{6B0DDAF6-6057-4271-97D3-917D0EFD68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2593" y="3795114"/>
            <a:ext cx="514788" cy="514788"/>
          </a:xfrm>
          <a:prstGeom prst="rect">
            <a:avLst/>
          </a:prstGeom>
        </p:spPr>
      </p:pic>
      <p:pic>
        <p:nvPicPr>
          <p:cNvPr id="2075" name="Gráfico 2074" descr="Gráfico de barras con tendencia alcista">
            <a:extLst>
              <a:ext uri="{FF2B5EF4-FFF2-40B4-BE49-F238E27FC236}">
                <a16:creationId xmlns:a16="http://schemas.microsoft.com/office/drawing/2014/main" id="{B6613D5E-0CED-4613-B1E4-78AD416303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65901" y="5011676"/>
            <a:ext cx="598052" cy="598052"/>
          </a:xfrm>
          <a:prstGeom prst="rect">
            <a:avLst/>
          </a:prstGeom>
        </p:spPr>
      </p:pic>
      <p:pic>
        <p:nvPicPr>
          <p:cNvPr id="2077" name="Gráfico 2076" descr="Gráfico de barras con tendencia bajista RTL">
            <a:extLst>
              <a:ext uri="{FF2B5EF4-FFF2-40B4-BE49-F238E27FC236}">
                <a16:creationId xmlns:a16="http://schemas.microsoft.com/office/drawing/2014/main" id="{E4BE6B61-E495-46DE-A775-5F9CBE2557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9936" y="4924812"/>
            <a:ext cx="685800" cy="685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09" y="4093658"/>
            <a:ext cx="452524" cy="85476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14" y="4126516"/>
            <a:ext cx="452524" cy="85476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00" y="4105988"/>
            <a:ext cx="452524" cy="85476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17" y="4080497"/>
            <a:ext cx="452524" cy="85476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17" y="4093658"/>
            <a:ext cx="452524" cy="85476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39" y="4080497"/>
            <a:ext cx="452524" cy="85476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59" y="4313214"/>
            <a:ext cx="452524" cy="85476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19" y="4346614"/>
            <a:ext cx="452524" cy="85476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81" y="4346614"/>
            <a:ext cx="452524" cy="854768"/>
          </a:xfrm>
          <a:prstGeom prst="rect">
            <a:avLst/>
          </a:prstGeom>
        </p:spPr>
      </p:pic>
      <p:pic>
        <p:nvPicPr>
          <p:cNvPr id="46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7185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2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USO DE BIOTECNOLOGÍA EN LATINOAMERICA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9367" y="2026950"/>
            <a:ext cx="6711654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/>
              <a:t>PRIMERO</a:t>
            </a:r>
            <a:endParaRPr lang="en-US" b="1" dirty="0"/>
          </a:p>
        </p:txBody>
      </p:sp>
      <p:pic>
        <p:nvPicPr>
          <p:cNvPr id="4" name="Marcador de contenido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03" y="2656746"/>
            <a:ext cx="3995582" cy="29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t="26460" r="14987" b="11166"/>
          <a:stretch/>
        </p:blipFill>
        <p:spPr bwMode="auto">
          <a:xfrm>
            <a:off x="0" y="1343378"/>
            <a:ext cx="9144000" cy="4730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721600" y="4041422"/>
            <a:ext cx="1004711" cy="200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00" b="1" dirty="0">
                <a:solidFill>
                  <a:schemeClr val="bg1"/>
                </a:solidFill>
              </a:rPr>
              <a:t>40 litros/día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21599" y="4758266"/>
            <a:ext cx="1004711" cy="200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00" b="1" dirty="0">
                <a:solidFill>
                  <a:schemeClr val="bg1"/>
                </a:solidFill>
              </a:rPr>
              <a:t>40 litros/día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21598" y="3366588"/>
            <a:ext cx="1004711" cy="200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00" b="1" dirty="0">
                <a:solidFill>
                  <a:schemeClr val="bg1"/>
                </a:solidFill>
              </a:rPr>
              <a:t>40 litros/día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21598" y="2346152"/>
            <a:ext cx="1004711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</a:rPr>
              <a:t>40 litros/día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4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7650" y="152519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Las evaluaciones genómicas permiten elevar la precisión de los valores genéticos de animales superiores con una confiabilidad del 75% para animales </a:t>
            </a:r>
            <a:r>
              <a:rPr lang="es-ES" sz="2000" b="1" u="sng" dirty="0"/>
              <a:t>muy jóvenes</a:t>
            </a:r>
            <a:r>
              <a:rPr lang="es-ES" sz="2000" dirty="0"/>
              <a:t>, disminuyendo costos de producción de toros para venta de semen probado y de las evaluaciones genómicas sobre todo en machos y hembras </a:t>
            </a:r>
            <a:r>
              <a:rPr lang="es-ES" sz="2000" b="1" u="sng" dirty="0"/>
              <a:t>jóvenes</a:t>
            </a:r>
            <a:r>
              <a:rPr lang="es-ES" sz="2000" u="sng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38200" y="700808"/>
            <a:ext cx="739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GENÓMICA EN BOVINOS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749" y="3771900"/>
            <a:ext cx="6245679" cy="2571750"/>
          </a:xfrm>
          <a:prstGeom prst="rect">
            <a:avLst/>
          </a:prstGeom>
        </p:spPr>
      </p:pic>
      <p:pic>
        <p:nvPicPr>
          <p:cNvPr id="5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60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E3A45-A51B-42C7-AC46-292D9BE9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76" y="234951"/>
            <a:ext cx="7886700" cy="994172"/>
          </a:xfrm>
        </p:spPr>
        <p:txBody>
          <a:bodyPr/>
          <a:lstStyle/>
          <a:p>
            <a:pPr algn="ctr"/>
            <a:r>
              <a:rPr lang="es-CO" dirty="0"/>
              <a:t>GENÓMICA BOVINA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6CD281E-E937-45DF-99EE-9761EEFD288C}"/>
              </a:ext>
            </a:extLst>
          </p:cNvPr>
          <p:cNvCxnSpPr/>
          <p:nvPr/>
        </p:nvCxnSpPr>
        <p:spPr>
          <a:xfrm>
            <a:off x="-1" y="26921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51720A-3186-4B58-A5A0-3FDF8B047009}"/>
              </a:ext>
            </a:extLst>
          </p:cNvPr>
          <p:cNvCxnSpPr/>
          <p:nvPr/>
        </p:nvCxnSpPr>
        <p:spPr>
          <a:xfrm>
            <a:off x="0" y="25731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CA4EC88C-C81F-45AC-A9FA-8D3DAEDFFEE6}"/>
              </a:ext>
            </a:extLst>
          </p:cNvPr>
          <p:cNvSpPr/>
          <p:nvPr/>
        </p:nvSpPr>
        <p:spPr>
          <a:xfrm>
            <a:off x="1414499" y="976733"/>
            <a:ext cx="631499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50" dirty="0">
                <a:latin typeface="Arial" panose="020B0604020202020204" pitchFamily="34" charset="0"/>
                <a:cs typeface="Arial" panose="020B0604020202020204" pitchFamily="34" charset="0"/>
              </a:rPr>
              <a:t>Conocimiento de la secuencia de nucleótidos que constituye la información genética del ADN  y como se involucran en la expresión de fenotipos  </a:t>
            </a:r>
          </a:p>
          <a:p>
            <a:pPr algn="ctr"/>
            <a:r>
              <a:rPr lang="es-ES" sz="1350" dirty="0">
                <a:latin typeface="Arial" panose="020B0604020202020204" pitchFamily="34" charset="0"/>
                <a:cs typeface="Arial" panose="020B0604020202020204" pitchFamily="34" charset="0"/>
              </a:rPr>
              <a:t>(Robert C,2019)</a:t>
            </a:r>
            <a:endParaRPr lang="es-CO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765C349F-22FE-4D5C-A6E5-6642168EC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50991"/>
              </p:ext>
            </p:extLst>
          </p:nvPr>
        </p:nvGraphicFramePr>
        <p:xfrm>
          <a:off x="100506" y="3606697"/>
          <a:ext cx="2951008" cy="101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4">
                  <a:extLst>
                    <a:ext uri="{9D8B030D-6E8A-4147-A177-3AD203B41FA5}">
                      <a16:colId xmlns:a16="http://schemas.microsoft.com/office/drawing/2014/main" val="3262395371"/>
                    </a:ext>
                  </a:extLst>
                </a:gridCol>
                <a:gridCol w="1521474">
                  <a:extLst>
                    <a:ext uri="{9D8B030D-6E8A-4147-A177-3AD203B41FA5}">
                      <a16:colId xmlns:a16="http://schemas.microsoft.com/office/drawing/2014/main" val="1710646123"/>
                    </a:ext>
                  </a:extLst>
                </a:gridCol>
              </a:tblGrid>
              <a:tr h="426079">
                <a:tc>
                  <a:txBody>
                    <a:bodyPr/>
                    <a:lstStyle/>
                    <a:p>
                      <a:r>
                        <a:rPr lang="es-CO" sz="1400" dirty="0"/>
                        <a:t>CUALITATIVAS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CUANTITATIVAS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5376399"/>
                  </a:ext>
                </a:extLst>
              </a:tr>
              <a:tr h="591985">
                <a:tc>
                  <a:txBody>
                    <a:bodyPr/>
                    <a:lstStyle/>
                    <a:p>
                      <a:r>
                        <a:rPr lang="es-CO" sz="1400" dirty="0"/>
                        <a:t>Pequeño # de genes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Gran numero de genes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975112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CBF511F0-2099-4FAD-88B2-F9E91BB51006}"/>
              </a:ext>
            </a:extLst>
          </p:cNvPr>
          <p:cNvSpPr txBox="1"/>
          <p:nvPr/>
        </p:nvSpPr>
        <p:spPr>
          <a:xfrm>
            <a:off x="2178330" y="4857801"/>
            <a:ext cx="12760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Selección por </a:t>
            </a:r>
            <a:r>
              <a:rPr lang="es-CO" sz="1200" b="1" u="sng" dirty="0"/>
              <a:t>características fenotípicas</a:t>
            </a:r>
          </a:p>
        </p:txBody>
      </p:sp>
      <p:pic>
        <p:nvPicPr>
          <p:cNvPr id="1026" name="Picture 2" descr="Resultado de imagen para color del pelaje genetica bovino">
            <a:extLst>
              <a:ext uri="{FF2B5EF4-FFF2-40B4-BE49-F238E27FC236}">
                <a16:creationId xmlns:a16="http://schemas.microsoft.com/office/drawing/2014/main" id="{87EA6EA1-2832-456A-A268-60D2B664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" y="2811251"/>
            <a:ext cx="1532170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8A567FA-4469-4295-AE8E-DDEE2EAB30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0698" y="2812583"/>
            <a:ext cx="1441043" cy="755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DC716F-FD12-4CF0-87A8-8A1A4A41A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87" y="3963874"/>
            <a:ext cx="1441043" cy="108078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B0CEFB4-1DED-4EF7-A3C6-468954805810}"/>
              </a:ext>
            </a:extLst>
          </p:cNvPr>
          <p:cNvSpPr txBox="1"/>
          <p:nvPr/>
        </p:nvSpPr>
        <p:spPr>
          <a:xfrm>
            <a:off x="287567" y="1796753"/>
            <a:ext cx="213194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b="1" dirty="0"/>
              <a:t>Herencia de características fenotípicas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77D45F6-4EA2-47CF-B82A-EBC474CD4A07}"/>
              </a:ext>
            </a:extLst>
          </p:cNvPr>
          <p:cNvSpPr txBox="1"/>
          <p:nvPr/>
        </p:nvSpPr>
        <p:spPr>
          <a:xfrm>
            <a:off x="2219575" y="5970212"/>
            <a:ext cx="12881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Selección por </a:t>
            </a:r>
            <a:r>
              <a:rPr lang="es-CO" sz="1200" b="1" u="sng" dirty="0"/>
              <a:t>marcadores genéticos</a:t>
            </a:r>
          </a:p>
        </p:txBody>
      </p:sp>
      <p:pic>
        <p:nvPicPr>
          <p:cNvPr id="1028" name="Picture 4" descr="Pedigrí vacuno">
            <a:extLst>
              <a:ext uri="{FF2B5EF4-FFF2-40B4-BE49-F238E27FC236}">
                <a16:creationId xmlns:a16="http://schemas.microsoft.com/office/drawing/2014/main" id="{A6479D04-577F-4544-95F5-4D12F62C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87" y="5614840"/>
            <a:ext cx="1420279" cy="11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B92EAFE7-B210-4B80-9E8B-F24DFA599B88}"/>
              </a:ext>
            </a:extLst>
          </p:cNvPr>
          <p:cNvSpPr/>
          <p:nvPr/>
        </p:nvSpPr>
        <p:spPr>
          <a:xfrm>
            <a:off x="814310" y="5725549"/>
            <a:ext cx="1523400" cy="932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350" dirty="0"/>
              <a:t>Medibles en cualquier momento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75C124-50F0-4D12-BCD1-40396B41D66F}"/>
              </a:ext>
            </a:extLst>
          </p:cNvPr>
          <p:cNvSpPr txBox="1"/>
          <p:nvPr/>
        </p:nvSpPr>
        <p:spPr>
          <a:xfrm>
            <a:off x="6572005" y="2027443"/>
            <a:ext cx="213194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b="1" dirty="0"/>
              <a:t>Características cuantitativas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358D659-46CC-4382-9E62-F3E758E7D4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"/>
          <a:stretch/>
        </p:blipFill>
        <p:spPr>
          <a:xfrm>
            <a:off x="5656334" y="2838792"/>
            <a:ext cx="3459930" cy="30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95897-CF51-4CAA-B5BB-3C86B693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779" y="392140"/>
            <a:ext cx="5603185" cy="48412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PARTICULARIDADES Y USOS DEL GENOMA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14D34B8-677E-4DE0-AADF-E3342F5ABD6F}"/>
              </a:ext>
            </a:extLst>
          </p:cNvPr>
          <p:cNvSpPr/>
          <p:nvPr/>
        </p:nvSpPr>
        <p:spPr>
          <a:xfrm>
            <a:off x="663438" y="2315331"/>
            <a:ext cx="3548270" cy="692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TODAS LAS DIFERENCIAS GENETICAS DE PRODUCCIÓN ENTRE ANIMALES SE DEBEN A CARACTERISTICAS DE SU ADN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C0F649F-7559-4924-A808-465FA42859FB}"/>
              </a:ext>
            </a:extLst>
          </p:cNvPr>
          <p:cNvSpPr/>
          <p:nvPr/>
        </p:nvSpPr>
        <p:spPr>
          <a:xfrm>
            <a:off x="663438" y="3429001"/>
            <a:ext cx="3548270" cy="692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SE MANTIENE EN LOS PRODUCTOS ANIMALES (CARNE,LECHE)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A4A3E6B-72E9-4B24-B05E-F0628879CCB7}"/>
              </a:ext>
            </a:extLst>
          </p:cNvPr>
          <p:cNvSpPr/>
          <p:nvPr/>
        </p:nvSpPr>
        <p:spPr>
          <a:xfrm>
            <a:off x="663438" y="4542670"/>
            <a:ext cx="3548270" cy="692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SE PUEDE EXTRAER, PROCESAR Y CONSERVAR EN FORMA RELATIVAMENTE SENCILLA EN EL LABORATORIO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E5CCA64-2E46-43C3-AE3B-A85B7E5F5D63}"/>
              </a:ext>
            </a:extLst>
          </p:cNvPr>
          <p:cNvSpPr/>
          <p:nvPr/>
        </p:nvSpPr>
        <p:spPr>
          <a:xfrm>
            <a:off x="4862720" y="1980084"/>
            <a:ext cx="3617842" cy="778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ANALISIS DE PATERNIDAD Y PARENTESCOS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D4F4768-7BF4-40B5-BA51-9ADB1436380C}"/>
              </a:ext>
            </a:extLst>
          </p:cNvPr>
          <p:cNvSpPr/>
          <p:nvPr/>
        </p:nvSpPr>
        <p:spPr>
          <a:xfrm>
            <a:off x="4862720" y="2877165"/>
            <a:ext cx="3617842" cy="778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SEGUIMIENTO DE PRODUCTOS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D57D094-2005-4B18-881D-9E3090C48346}"/>
              </a:ext>
            </a:extLst>
          </p:cNvPr>
          <p:cNvSpPr/>
          <p:nvPr/>
        </p:nvSpPr>
        <p:spPr>
          <a:xfrm>
            <a:off x="4862720" y="3860573"/>
            <a:ext cx="3617842" cy="778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DETECCIÓN DE PORTADORES DE GENES FAVORABLES O DESFAVORABLES(PRODUCTIVAS  O ENFERMEDADES)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3A85206-5B8B-4B5B-97A0-2BA7C160F9F1}"/>
              </a:ext>
            </a:extLst>
          </p:cNvPr>
          <p:cNvSpPr/>
          <p:nvPr/>
        </p:nvSpPr>
        <p:spPr>
          <a:xfrm>
            <a:off x="4862720" y="4802583"/>
            <a:ext cx="3617842" cy="778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350" dirty="0"/>
              <a:t>SELECCIÓN ASISTIDA POR MARCADORES</a:t>
            </a:r>
          </a:p>
        </p:txBody>
      </p:sp>
    </p:spTree>
    <p:extLst>
      <p:ext uri="{BB962C8B-B14F-4D97-AF65-F5344CB8AC3E}">
        <p14:creationId xmlns:p14="http://schemas.microsoft.com/office/powerpoint/2010/main" val="28466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4" y="726847"/>
            <a:ext cx="8624294" cy="50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6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adores geneticos BOVIN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275" y="1695451"/>
            <a:ext cx="8602334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63981" y="785938"/>
            <a:ext cx="739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MARCADORES GENÉTICOS </a:t>
            </a:r>
          </a:p>
        </p:txBody>
      </p:sp>
      <p:pic>
        <p:nvPicPr>
          <p:cNvPr id="4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04D51E2-D005-4D47-954F-7B4B4ED5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85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77DE68-A8E3-45D2-84CA-EAC634B4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174"/>
            <a:ext cx="7886700" cy="994172"/>
          </a:xfrm>
        </p:spPr>
        <p:txBody>
          <a:bodyPr/>
          <a:lstStyle/>
          <a:p>
            <a:pPr algn="ctr"/>
            <a:r>
              <a:rPr lang="es-CO" dirty="0"/>
              <a:t>USOS COMERCIALES DE LOS MARCADORES GENÉTICOS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6AA90C-B1C5-4FC9-B1E5-AEE7A7C4B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137" y="2125266"/>
            <a:ext cx="2749726" cy="3670183"/>
          </a:xfrm>
          <a:prstGeom prst="rect">
            <a:avLst/>
          </a:prstGeom>
        </p:spPr>
      </p:pic>
      <p:pic>
        <p:nvPicPr>
          <p:cNvPr id="2050" name="Picture 2" descr="Resultado de imagen para ANGUS">
            <a:extLst>
              <a:ext uri="{FF2B5EF4-FFF2-40B4-BE49-F238E27FC236}">
                <a16:creationId xmlns:a16="http://schemas.microsoft.com/office/drawing/2014/main" id="{74AF5ADE-BB1C-4DE9-9A1D-B3FBD0688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" y="1886489"/>
            <a:ext cx="2021032" cy="1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C1CE1F-1A54-422A-BBF5-D4B2F7DA7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58501"/>
            <a:ext cx="2021032" cy="1153025"/>
          </a:xfrm>
          <a:prstGeom prst="rect">
            <a:avLst/>
          </a:prstGeom>
        </p:spPr>
      </p:pic>
      <p:pic>
        <p:nvPicPr>
          <p:cNvPr id="2054" name="Picture 6" descr="Resultado de imagen para LIMOUSIN">
            <a:extLst>
              <a:ext uri="{FF2B5EF4-FFF2-40B4-BE49-F238E27FC236}">
                <a16:creationId xmlns:a16="http://schemas.microsoft.com/office/drawing/2014/main" id="{9C0C9798-E172-49EE-B4B0-A0782D4C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4713904"/>
            <a:ext cx="2021033" cy="1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SIMENTAL">
            <a:extLst>
              <a:ext uri="{FF2B5EF4-FFF2-40B4-BE49-F238E27FC236}">
                <a16:creationId xmlns:a16="http://schemas.microsoft.com/office/drawing/2014/main" id="{BAEC94B5-DB8D-4314-869F-FD0A28D9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55" y="1795107"/>
            <a:ext cx="2266606" cy="1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HAROLAIS">
            <a:extLst>
              <a:ext uri="{FF2B5EF4-FFF2-40B4-BE49-F238E27FC236}">
                <a16:creationId xmlns:a16="http://schemas.microsoft.com/office/drawing/2014/main" id="{02004C1D-0F38-4D23-802A-3492B0CF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55" y="3225308"/>
            <a:ext cx="2266606" cy="1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ANGUS RED">
            <a:extLst>
              <a:ext uri="{FF2B5EF4-FFF2-40B4-BE49-F238E27FC236}">
                <a16:creationId xmlns:a16="http://schemas.microsoft.com/office/drawing/2014/main" id="{FB8FABC6-B756-44BC-8463-24EC4E11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55" y="4655510"/>
            <a:ext cx="2266606" cy="12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32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5D85E-B42F-4BE2-B877-BFD126E9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749" y="263732"/>
            <a:ext cx="7886700" cy="994172"/>
          </a:xfrm>
        </p:spPr>
        <p:txBody>
          <a:bodyPr/>
          <a:lstStyle/>
          <a:p>
            <a:pPr algn="ctr"/>
            <a:r>
              <a:rPr lang="es-CO" dirty="0"/>
              <a:t>USOS COMERCIALES DE LOS MARCADORES GENÉTICOS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08AB9C0-2717-4DAB-AADE-9F13AC5CEA24}"/>
              </a:ext>
            </a:extLst>
          </p:cNvPr>
          <p:cNvCxnSpPr/>
          <p:nvPr/>
        </p:nvCxnSpPr>
        <p:spPr>
          <a:xfrm>
            <a:off x="0" y="25731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E4889D9-5950-464C-A548-417EFC723DFD}"/>
              </a:ext>
            </a:extLst>
          </p:cNvPr>
          <p:cNvCxnSpPr/>
          <p:nvPr/>
        </p:nvCxnSpPr>
        <p:spPr>
          <a:xfrm>
            <a:off x="0" y="26874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F884749-D277-4ABE-ABDF-7479B93DB5AF}"/>
              </a:ext>
            </a:extLst>
          </p:cNvPr>
          <p:cNvSpPr/>
          <p:nvPr/>
        </p:nvSpPr>
        <p:spPr>
          <a:xfrm>
            <a:off x="1435580" y="5669367"/>
            <a:ext cx="250174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del genotipo AA en el contenido de </a:t>
            </a:r>
          </a:p>
          <a:p>
            <a:pPr algn="ctr"/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proteína y grasa de la leche</a:t>
            </a:r>
            <a:endParaRPr lang="es-CO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B1CFEA-BA79-4B28-BB4D-15A9077DE07E}"/>
              </a:ext>
            </a:extLst>
          </p:cNvPr>
          <p:cNvSpPr txBox="1"/>
          <p:nvPr/>
        </p:nvSpPr>
        <p:spPr>
          <a:xfrm>
            <a:off x="1805379" y="2765969"/>
            <a:ext cx="213194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Características coordinadas por varios genes</a:t>
            </a:r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BC74C888-D969-4946-8352-43775D30D22B}"/>
              </a:ext>
            </a:extLst>
          </p:cNvPr>
          <p:cNvSpPr/>
          <p:nvPr/>
        </p:nvSpPr>
        <p:spPr>
          <a:xfrm>
            <a:off x="4194810" y="2965305"/>
            <a:ext cx="754380" cy="3792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786B21-95FC-4FC3-BDB3-F4E74A4DF6D2}"/>
              </a:ext>
            </a:extLst>
          </p:cNvPr>
          <p:cNvSpPr txBox="1"/>
          <p:nvPr/>
        </p:nvSpPr>
        <p:spPr>
          <a:xfrm>
            <a:off x="5047300" y="2901012"/>
            <a:ext cx="213194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Búsqueda de genes mayores o candidatos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7373A74-51E4-4B7B-9AA4-DCE52DB7297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3779" y="3556369"/>
            <a:ext cx="2697341" cy="2126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9228CDD-0B4C-4667-A7D2-7CA92F33E4A9}"/>
              </a:ext>
            </a:extLst>
          </p:cNvPr>
          <p:cNvCxnSpPr>
            <a:cxnSpLocks/>
          </p:cNvCxnSpPr>
          <p:nvPr/>
        </p:nvCxnSpPr>
        <p:spPr>
          <a:xfrm flipH="1">
            <a:off x="6785077" y="5408145"/>
            <a:ext cx="12276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GEN AA importante en leche">
            <a:extLst>
              <a:ext uri="{FF2B5EF4-FFF2-40B4-BE49-F238E27FC236}">
                <a16:creationId xmlns:a16="http://schemas.microsoft.com/office/drawing/2014/main" id="{4AB1C6F4-80D2-444F-987E-299CC1D1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6" y="3716911"/>
            <a:ext cx="5567940" cy="18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D41ECF5-088D-4FF5-888C-CB5B4A938A41}"/>
              </a:ext>
            </a:extLst>
          </p:cNvPr>
          <p:cNvCxnSpPr>
            <a:cxnSpLocks/>
          </p:cNvCxnSpPr>
          <p:nvPr/>
        </p:nvCxnSpPr>
        <p:spPr>
          <a:xfrm>
            <a:off x="3208186" y="3940268"/>
            <a:ext cx="3218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C131EFC-103A-4756-BAC5-B58AC6A2CDE5}"/>
              </a:ext>
            </a:extLst>
          </p:cNvPr>
          <p:cNvCxnSpPr>
            <a:cxnSpLocks/>
          </p:cNvCxnSpPr>
          <p:nvPr/>
        </p:nvCxnSpPr>
        <p:spPr>
          <a:xfrm>
            <a:off x="4572000" y="3940268"/>
            <a:ext cx="3218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35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?QUE SE ESTA HACIENDO EN COLOMBIA?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" y="2052925"/>
            <a:ext cx="8712926" cy="4609132"/>
          </a:xfrm>
        </p:spPr>
        <p:txBody>
          <a:bodyPr>
            <a:normAutofit/>
          </a:bodyPr>
          <a:lstStyle/>
          <a:p>
            <a:r>
              <a:rPr lang="es-CO" b="1" dirty="0"/>
              <a:t>Genómica ganado brahmán (Asocebu-Agrosavia)</a:t>
            </a:r>
          </a:p>
          <a:p>
            <a:pPr marL="0" indent="0">
              <a:buNone/>
            </a:pPr>
            <a:r>
              <a:rPr lang="es-CO" dirty="0"/>
              <a:t>Identificar los marcadores genéticos de mayor impacto productivo en ganado brahmán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5D9069-775C-9946-9829-3F0AD3A6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90" y="5935459"/>
            <a:ext cx="1590983" cy="92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4F2F493-74A4-4B4B-BA4B-939283B0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53" y="5935459"/>
            <a:ext cx="909637" cy="92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7DEAFDA-DD79-3C4F-A268-B0E1C91AF7D6}"/>
              </a:ext>
            </a:extLst>
          </p:cNvPr>
          <p:cNvSpPr txBox="1">
            <a:spLocks/>
          </p:cNvSpPr>
          <p:nvPr/>
        </p:nvSpPr>
        <p:spPr>
          <a:xfrm>
            <a:off x="274320" y="2052925"/>
            <a:ext cx="7560126" cy="1596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s-CO" altLang="es-CO" sz="2800" b="1" dirty="0"/>
            </a:br>
            <a:br>
              <a:rPr lang="es-CO" altLang="es-CO" sz="2800" b="1" dirty="0"/>
            </a:br>
            <a:br>
              <a:rPr lang="es-CO" altLang="es-CO" sz="2800" b="1" dirty="0"/>
            </a:br>
            <a:r>
              <a:rPr lang="es-CO" altLang="es-CO" sz="2800" b="1" dirty="0"/>
              <a:t>Mejoramiento Genético del Brahmán en Colombia.</a:t>
            </a:r>
            <a:br>
              <a:rPr lang="es-CO" altLang="es-CO" sz="2800" b="1" dirty="0"/>
            </a:br>
            <a:r>
              <a:rPr lang="es-CO" altLang="es-CO" sz="2800" b="1" dirty="0"/>
              <a:t>De </a:t>
            </a:r>
            <a:r>
              <a:rPr lang="es-ES" altLang="es-CO" sz="2800" b="1" dirty="0"/>
              <a:t>genealogía </a:t>
            </a:r>
            <a:r>
              <a:rPr lang="es-CO" altLang="es-CO" sz="2800" b="1" dirty="0"/>
              <a:t>a la Evaluación Genómica</a:t>
            </a:r>
            <a:endParaRPr lang="es-ES" altLang="es-CO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6DA158-741D-4A1C-AEE7-89FD621E69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8538" r="1575" b="16385"/>
          <a:stretch/>
        </p:blipFill>
        <p:spPr>
          <a:xfrm>
            <a:off x="4412831" y="5932724"/>
            <a:ext cx="924987" cy="9252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4800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3C279ABB-BFE6-9B4C-A22F-8F71A1F1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84" y="0"/>
            <a:ext cx="7488238" cy="941387"/>
          </a:xfrm>
        </p:spPr>
        <p:txBody>
          <a:bodyPr/>
          <a:lstStyle/>
          <a:p>
            <a:pPr algn="ctr"/>
            <a:r>
              <a:rPr lang="es-CO" altLang="es-CO" b="1" dirty="0"/>
              <a:t>¿Cómo funciona el sistema?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87593A9-05D4-4FF9-8525-D4AE1A7D2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012385"/>
              </p:ext>
            </p:extLst>
          </p:nvPr>
        </p:nvGraphicFramePr>
        <p:xfrm>
          <a:off x="16290" y="1340768"/>
          <a:ext cx="9127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73327BF-A587-4E4C-8666-06450489D4F5}"/>
              </a:ext>
            </a:extLst>
          </p:cNvPr>
          <p:cNvSpPr/>
          <p:nvPr/>
        </p:nvSpPr>
        <p:spPr>
          <a:xfrm>
            <a:off x="1692275" y="5732463"/>
            <a:ext cx="57594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/>
              <a:t>Parámetros y valores genéticos</a:t>
            </a:r>
          </a:p>
          <a:p>
            <a:pPr algn="ctr">
              <a:defRPr/>
            </a:pPr>
            <a:r>
              <a:rPr lang="es-CO" sz="2400" dirty="0"/>
              <a:t>Población de validación</a:t>
            </a:r>
          </a:p>
        </p:txBody>
      </p:sp>
    </p:spTree>
    <p:extLst>
      <p:ext uri="{BB962C8B-B14F-4D97-AF65-F5344CB8AC3E}">
        <p14:creationId xmlns:p14="http://schemas.microsoft.com/office/powerpoint/2010/main" val="1232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31" y="3192325"/>
            <a:ext cx="3995582" cy="29358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806951" y="2483359"/>
            <a:ext cx="129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/>
              <a:t>SEGUNDO</a:t>
            </a:r>
            <a:endParaRPr lang="en-US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7110" y="6051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/>
              <a:t>USO DE BIOTECNOLOGÍA EN LATINOAMERICA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36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ángulo 5">
            <a:extLst>
              <a:ext uri="{FF2B5EF4-FFF2-40B4-BE49-F238E27FC236}">
                <a16:creationId xmlns:a16="http://schemas.microsoft.com/office/drawing/2014/main" id="{7AFBF683-F991-FE4C-B1B5-AD3A95655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4" y="136101"/>
            <a:ext cx="6782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3600" b="1" dirty="0"/>
              <a:t>Genotípado para estimación de valores genómicos para selección</a:t>
            </a:r>
          </a:p>
        </p:txBody>
      </p:sp>
      <p:grpSp>
        <p:nvGrpSpPr>
          <p:cNvPr id="24580" name="Group 8">
            <a:extLst>
              <a:ext uri="{FF2B5EF4-FFF2-40B4-BE49-F238E27FC236}">
                <a16:creationId xmlns:a16="http://schemas.microsoft.com/office/drawing/2014/main" id="{CFE36AF8-B1CF-7345-AB11-63C0900595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1169" y="1695684"/>
            <a:ext cx="4682832" cy="3099546"/>
            <a:chOff x="1217" y="1080"/>
            <a:chExt cx="3253" cy="2153"/>
          </a:xfrm>
        </p:grpSpPr>
        <p:sp>
          <p:nvSpPr>
            <p:cNvPr id="24581" name="AutoShape 7">
              <a:extLst>
                <a:ext uri="{FF2B5EF4-FFF2-40B4-BE49-F238E27FC236}">
                  <a16:creationId xmlns:a16="http://schemas.microsoft.com/office/drawing/2014/main" id="{3C3E66D4-81E1-8748-879D-808A521D58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087"/>
              <a:ext cx="3180" cy="21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582" name="Picture 9">
              <a:extLst>
                <a:ext uri="{FF2B5EF4-FFF2-40B4-BE49-F238E27FC236}">
                  <a16:creationId xmlns:a16="http://schemas.microsoft.com/office/drawing/2014/main" id="{64C671D6-DCAA-E04A-BAC9-5B071A7A3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1080"/>
              <a:ext cx="3185" cy="21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88C89F00-8021-CD44-A68C-1D7425A9C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22092" r="19656"/>
          <a:stretch>
            <a:fillRect/>
          </a:stretch>
        </p:blipFill>
        <p:spPr bwMode="auto">
          <a:xfrm>
            <a:off x="195943" y="1696324"/>
            <a:ext cx="4158569" cy="30989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-1783256" y="3848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401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38773"/>
            <a:ext cx="8778240" cy="287177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b="1" dirty="0"/>
              <a:t>Potencial genético y fenotípico de la hembra bovina donante de oocitos para la producción de embriones </a:t>
            </a:r>
            <a:r>
              <a:rPr lang="es-CO" b="1" i="1" dirty="0"/>
              <a:t>in vitro </a:t>
            </a:r>
            <a:r>
              <a:rPr lang="es-CO" b="1" dirty="0"/>
              <a:t>(Universidad de la Salle-</a:t>
            </a:r>
            <a:r>
              <a:rPr lang="es-CO" b="1" dirty="0" err="1"/>
              <a:t>Embriogenex</a:t>
            </a:r>
            <a:r>
              <a:rPr lang="es-CO" b="1" dirty="0"/>
              <a:t>-Colciencias)</a:t>
            </a:r>
          </a:p>
          <a:p>
            <a:pPr algn="just"/>
            <a:endParaRPr lang="es-CO" b="1" dirty="0"/>
          </a:p>
          <a:p>
            <a:pPr marL="0" indent="0" algn="just">
              <a:buNone/>
            </a:pPr>
            <a:r>
              <a:rPr lang="es-CO" dirty="0"/>
              <a:t>Asociar el perfil de expresión genética de los oocitos entre donantes Brahman de alto y bajo potencial de embriones producidos </a:t>
            </a:r>
            <a:r>
              <a:rPr lang="es-CO" i="1" dirty="0"/>
              <a:t>in vitro</a:t>
            </a:r>
            <a:r>
              <a:rPr lang="es-CO" dirty="0"/>
              <a:t>.</a:t>
            </a:r>
          </a:p>
          <a:p>
            <a:pPr marL="0" indent="0" algn="just">
              <a:buNone/>
            </a:pPr>
            <a:r>
              <a:rPr lang="es-CO" dirty="0"/>
              <a:t>Equipo de investigación universidad de la Salle Dra. Liliana chacón;  Dra. Carolina  Bespalhok; Dr. Juan David Corrales; Dr. Julio Olaya 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0355" y="0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/>
              <a:t>?QUE SE ESTA HACIENDO EN COLOMBIA?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03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48" y="222290"/>
            <a:ext cx="7055380" cy="1400530"/>
          </a:xfrm>
        </p:spPr>
        <p:txBody>
          <a:bodyPr/>
          <a:lstStyle/>
          <a:p>
            <a:pPr algn="ctr"/>
            <a:r>
              <a:rPr lang="es-CO" dirty="0"/>
              <a:t>TRANSGENICOS Y SUS USOS POTENCIALES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06277" y="1853248"/>
            <a:ext cx="8126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Verdana" panose="020B0604030504040204" pitchFamily="34" charset="0"/>
              </a:rPr>
              <a:t>Cruzamiento selectivo de individuos con el fin de transferir los caracteres deseados</a:t>
            </a:r>
            <a:endParaRPr lang="en-US" sz="2400" dirty="0"/>
          </a:p>
        </p:txBody>
      </p:sp>
      <p:sp>
        <p:nvSpPr>
          <p:cNvPr id="5" name="Rectángulo 4"/>
          <p:cNvSpPr/>
          <p:nvPr/>
        </p:nvSpPr>
        <p:spPr>
          <a:xfrm>
            <a:off x="3504334" y="3022946"/>
            <a:ext cx="5639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Verdana" panose="020B0604030504040204" pitchFamily="34" charset="0"/>
              </a:rPr>
              <a:t>Clonación de animales elite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Conservación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genética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Eliminación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E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E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genes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   (</a:t>
            </a:r>
            <a:r>
              <a:rPr lang="es-E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gene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E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knock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ES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out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creación de animales resistentes a ciertas enfermedades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5"/>
          <a:stretch/>
        </p:blipFill>
        <p:spPr>
          <a:xfrm>
            <a:off x="306277" y="2871379"/>
            <a:ext cx="3174274" cy="28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7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91" t="10447" r="23797" b="63482"/>
          <a:stretch/>
        </p:blipFill>
        <p:spPr>
          <a:xfrm>
            <a:off x="796833" y="1107299"/>
            <a:ext cx="6975566" cy="19071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592" t="59196" r="24298" b="17947"/>
          <a:stretch/>
        </p:blipFill>
        <p:spPr>
          <a:xfrm>
            <a:off x="841190" y="3990205"/>
            <a:ext cx="6910251" cy="1672046"/>
          </a:xfrm>
          <a:prstGeom prst="rect">
            <a:avLst/>
          </a:prstGeom>
        </p:spPr>
      </p:pic>
      <p:pic>
        <p:nvPicPr>
          <p:cNvPr id="2052" name="Picture 4" descr="https://scielo.conicyt.cl/fbpe/img/amv/v36n2/figura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78" y="4179283"/>
            <a:ext cx="1371600" cy="12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04949" y="76596"/>
            <a:ext cx="7067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</a:rPr>
              <a:t>METODOS DE TRANSFORMACIÓN GENETICA EN ANIMALES</a:t>
            </a:r>
            <a:endParaRPr lang="en-US" sz="2800" dirty="0"/>
          </a:p>
        </p:txBody>
      </p:sp>
      <p:sp>
        <p:nvSpPr>
          <p:cNvPr id="9" name="Rectángulo 8"/>
          <p:cNvSpPr/>
          <p:nvPr/>
        </p:nvSpPr>
        <p:spPr>
          <a:xfrm>
            <a:off x="796833" y="3086842"/>
            <a:ext cx="727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Verdana" panose="020B0604030504040204" pitchFamily="34" charset="0"/>
              </a:rPr>
              <a:t>El ADN es inyectado en un cigoto fertilizado, el estado genético es confirmado después del nacimiento y s</a:t>
            </a:r>
            <a:r>
              <a:rPr lang="es-ES" sz="1600" b="1" dirty="0">
                <a:latin typeface="Verdana" panose="020B0604030504040204" pitchFamily="34" charset="0"/>
              </a:rPr>
              <a:t>ólo una pequeña proporción de animales nace con la modificación genética</a:t>
            </a:r>
            <a:endParaRPr lang="en-US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841190" y="5675522"/>
            <a:ext cx="8152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Verdana" panose="020B0604030504040204" pitchFamily="34" charset="0"/>
              </a:rPr>
              <a:t>Las células donantes de núcleo son primero transformadas y seleccionadas previo a la transferencia nuclear, </a:t>
            </a:r>
            <a:r>
              <a:rPr lang="es-ES" sz="1600" b="1" dirty="0">
                <a:latin typeface="Verdana" panose="020B0604030504040204" pitchFamily="34" charset="0"/>
              </a:rPr>
              <a:t>todos los animales que nacen son transgénicos</a:t>
            </a:r>
            <a:r>
              <a:rPr lang="es-ES" sz="1600" dirty="0">
                <a:latin typeface="Verdana" panose="020B0604030504040204" pitchFamily="34" charset="0"/>
              </a:rPr>
              <a:t> y todos los animales transmiten el transgen a la descendencia.</a:t>
            </a:r>
            <a:endParaRPr lang="en-US" sz="1600" dirty="0"/>
          </a:p>
        </p:txBody>
      </p:sp>
      <p:pic>
        <p:nvPicPr>
          <p:cNvPr id="2049" name="Picture 1" descr="figura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3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61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02" y="100343"/>
            <a:ext cx="7055380" cy="1400530"/>
          </a:xfrm>
        </p:spPr>
        <p:txBody>
          <a:bodyPr/>
          <a:lstStyle/>
          <a:p>
            <a:pPr algn="ctr"/>
            <a:r>
              <a:rPr lang="es-CO" b="1" dirty="0"/>
              <a:t>¿QUE SE HA HECHO DE TRASNGENICOS?</a:t>
            </a:r>
            <a:endParaRPr lang="en-US" b="1" dirty="0"/>
          </a:p>
        </p:txBody>
      </p:sp>
      <p:pic>
        <p:nvPicPr>
          <p:cNvPr id="3076" name="Picture 4" descr="Primera manzana transgénica se venderá en Estados Unidos desde febrer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11646"/>
          <a:stretch/>
        </p:blipFill>
        <p:spPr bwMode="auto">
          <a:xfrm>
            <a:off x="689848" y="1701622"/>
            <a:ext cx="3156244" cy="21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1622"/>
            <a:ext cx="3865291" cy="21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572000" y="3896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Benton Sans"/>
              </a:rPr>
              <a:t>Salmón modificado genéticamente para crecer en la mitad de tiempo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217715" y="38748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Benton Sans"/>
              </a:rPr>
              <a:t>Manzana con proceso de oxidación más lento, después de abierta.</a:t>
            </a:r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1586936" y="4903377"/>
            <a:ext cx="6204857" cy="1345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El 78% de soya, 33% de maíz en el mundo son transgénicos, estos alimentos tienen mejor resistencia a los insectos nocivos, herbicidas, hongos y virus.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4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42" b="73714" l="19130" r="85907">
                        <a14:foregroundMark x1="48750" y1="50956" x2="48750" y2="50956"/>
                        <a14:foregroundMark x1="48750" y1="50956" x2="48750" y2="50956"/>
                        <a14:foregroundMark x1="48750" y1="50956" x2="48750" y2="50956"/>
                        <a14:foregroundMark x1="43611" y1="57426" x2="43611" y2="59853"/>
                        <a14:foregroundMark x1="61944" y1="60441" x2="61944" y2="60441"/>
                        <a14:foregroundMark x1="54861" y1="43309" x2="54861" y2="43309"/>
                        <a14:foregroundMark x1="54861" y1="43309" x2="55556" y2="4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32571" r="5746" b="21715"/>
          <a:stretch/>
        </p:blipFill>
        <p:spPr>
          <a:xfrm>
            <a:off x="4626234" y="1811307"/>
            <a:ext cx="580862" cy="6008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42" b="73714" l="19130" r="85907">
                        <a14:foregroundMark x1="48750" y1="50956" x2="48750" y2="50956"/>
                        <a14:foregroundMark x1="48750" y1="50956" x2="48750" y2="50956"/>
                        <a14:foregroundMark x1="48750" y1="50956" x2="48750" y2="50956"/>
                        <a14:foregroundMark x1="43611" y1="57426" x2="43611" y2="59853"/>
                        <a14:foregroundMark x1="61944" y1="60441" x2="61944" y2="60441"/>
                        <a14:foregroundMark x1="54861" y1="43309" x2="54861" y2="43309"/>
                        <a14:foregroundMark x1="54861" y1="43309" x2="55556" y2="4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32571" r="5746" b="21715"/>
          <a:stretch/>
        </p:blipFill>
        <p:spPr>
          <a:xfrm>
            <a:off x="3498233" y="1811307"/>
            <a:ext cx="580862" cy="600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42" b="73714" l="19130" r="85907">
                        <a14:foregroundMark x1="48750" y1="50956" x2="48750" y2="50956"/>
                        <a14:foregroundMark x1="48750" y1="50956" x2="48750" y2="50956"/>
                        <a14:foregroundMark x1="48750" y1="50956" x2="48750" y2="50956"/>
                        <a14:foregroundMark x1="43611" y1="57426" x2="43611" y2="59853"/>
                        <a14:foregroundMark x1="61944" y1="60441" x2="61944" y2="60441"/>
                        <a14:foregroundMark x1="54861" y1="43309" x2="54861" y2="43309"/>
                        <a14:foregroundMark x1="54861" y1="43309" x2="55556" y2="4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32571" r="5746" b="21715"/>
          <a:stretch/>
        </p:blipFill>
        <p:spPr>
          <a:xfrm>
            <a:off x="5754236" y="1811307"/>
            <a:ext cx="580862" cy="6008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42" b="73714" l="19130" r="85907">
                        <a14:foregroundMark x1="48750" y1="50956" x2="48750" y2="50956"/>
                        <a14:foregroundMark x1="48750" y1="50956" x2="48750" y2="50956"/>
                        <a14:foregroundMark x1="48750" y1="50956" x2="48750" y2="50956"/>
                        <a14:foregroundMark x1="43611" y1="57426" x2="43611" y2="59853"/>
                        <a14:foregroundMark x1="61944" y1="60441" x2="61944" y2="60441"/>
                        <a14:foregroundMark x1="54861" y1="43309" x2="54861" y2="43309"/>
                        <a14:foregroundMark x1="54861" y1="43309" x2="55556" y2="4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32571" r="5746" b="21715"/>
          <a:stretch/>
        </p:blipFill>
        <p:spPr>
          <a:xfrm>
            <a:off x="2553027" y="1811307"/>
            <a:ext cx="580862" cy="6008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5409" y="2633592"/>
            <a:ext cx="880318" cy="88031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889" y="2624881"/>
            <a:ext cx="1095752" cy="10957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234" y="2593922"/>
            <a:ext cx="987494" cy="9874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324" y="2568681"/>
            <a:ext cx="1151952" cy="11519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r="7715" b="34476"/>
          <a:stretch/>
        </p:blipFill>
        <p:spPr>
          <a:xfrm>
            <a:off x="3578298" y="218304"/>
            <a:ext cx="1916543" cy="1170891"/>
          </a:xfrm>
          <a:prstGeom prst="rect">
            <a:avLst/>
          </a:prstGeom>
        </p:spPr>
      </p:pic>
      <p:cxnSp>
        <p:nvCxnSpPr>
          <p:cNvPr id="19" name="Conector recto de flecha 18"/>
          <p:cNvCxnSpPr>
            <a:endCxn id="24" idx="1"/>
          </p:cNvCxnSpPr>
          <p:nvPr/>
        </p:nvCxnSpPr>
        <p:spPr>
          <a:xfrm>
            <a:off x="6328334" y="2111753"/>
            <a:ext cx="712546" cy="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7040880" y="1933303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BIOPSIA</a:t>
            </a:r>
            <a:endParaRPr lang="en-US" dirty="0"/>
          </a:p>
        </p:txBody>
      </p:sp>
      <p:cxnSp>
        <p:nvCxnSpPr>
          <p:cNvPr id="25" name="Conector recto de flecha 24"/>
          <p:cNvCxnSpPr>
            <a:stCxn id="9" idx="2"/>
          </p:cNvCxnSpPr>
          <p:nvPr/>
        </p:nvCxnSpPr>
        <p:spPr>
          <a:xfrm>
            <a:off x="6044667" y="2412199"/>
            <a:ext cx="134064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4909514" y="2446958"/>
            <a:ext cx="13062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3644300" y="2372521"/>
            <a:ext cx="91542" cy="43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2305395" y="2396363"/>
            <a:ext cx="329606" cy="36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24" idx="2"/>
            <a:endCxn id="43" idx="0"/>
          </p:cNvCxnSpPr>
          <p:nvPr/>
        </p:nvCxnSpPr>
        <p:spPr>
          <a:xfrm>
            <a:off x="7720149" y="2302635"/>
            <a:ext cx="74556" cy="1669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7040880" y="3972438"/>
            <a:ext cx="150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GENOMICA</a:t>
            </a:r>
            <a:endParaRPr lang="en-US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2" b="99889" l="9889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79" y="3743802"/>
            <a:ext cx="405958" cy="40595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2" b="99889" l="9889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90" y="3826326"/>
            <a:ext cx="405958" cy="405958"/>
          </a:xfrm>
          <a:prstGeom prst="rect">
            <a:avLst/>
          </a:prstGeom>
        </p:spPr>
      </p:pic>
      <p:cxnSp>
        <p:nvCxnSpPr>
          <p:cNvPr id="50" name="Conector recto de flecha 49"/>
          <p:cNvCxnSpPr/>
          <p:nvPr/>
        </p:nvCxnSpPr>
        <p:spPr>
          <a:xfrm flipH="1">
            <a:off x="3113107" y="1521654"/>
            <a:ext cx="329606" cy="36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3920452" y="1448986"/>
            <a:ext cx="161808" cy="43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endCxn id="4" idx="0"/>
          </p:cNvCxnSpPr>
          <p:nvPr/>
        </p:nvCxnSpPr>
        <p:spPr>
          <a:xfrm>
            <a:off x="4872074" y="1471714"/>
            <a:ext cx="44591" cy="33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5437884" y="1435545"/>
            <a:ext cx="409593" cy="40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3" b="90850" l="7841" r="94886">
                        <a14:foregroundMark x1="7841" y1="53922" x2="7841" y2="53922"/>
                        <a14:foregroundMark x1="35455" y1="90850" x2="35455" y2="90850"/>
                        <a14:foregroundMark x1="89091" y1="6863" x2="89091" y2="6863"/>
                        <a14:foregroundMark x1="94886" y1="8388" x2="94886" y2="8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56" y="3634256"/>
            <a:ext cx="525231" cy="547911"/>
          </a:xfrm>
          <a:prstGeom prst="rect">
            <a:avLst/>
          </a:prstGeom>
        </p:spPr>
      </p:pic>
      <p:cxnSp>
        <p:nvCxnSpPr>
          <p:cNvPr id="59" name="Conector recto de flecha 58"/>
          <p:cNvCxnSpPr/>
          <p:nvPr/>
        </p:nvCxnSpPr>
        <p:spPr>
          <a:xfrm flipH="1">
            <a:off x="2685727" y="4455286"/>
            <a:ext cx="387452" cy="600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n 6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2002" y="5056259"/>
            <a:ext cx="888819" cy="888819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894" y="4986787"/>
            <a:ext cx="888819" cy="888819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7289" y="5541822"/>
            <a:ext cx="888819" cy="888819"/>
          </a:xfrm>
          <a:prstGeom prst="rect">
            <a:avLst/>
          </a:prstGeom>
        </p:spPr>
      </p:pic>
      <p:cxnSp>
        <p:nvCxnSpPr>
          <p:cNvPr id="65" name="Conector recto de flecha 64"/>
          <p:cNvCxnSpPr>
            <a:endCxn id="62" idx="0"/>
          </p:cNvCxnSpPr>
          <p:nvPr/>
        </p:nvCxnSpPr>
        <p:spPr>
          <a:xfrm>
            <a:off x="3690071" y="4455286"/>
            <a:ext cx="338233" cy="53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6587514" y="5823799"/>
            <a:ext cx="150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CLONES</a:t>
            </a:r>
          </a:p>
        </p:txBody>
      </p:sp>
      <p:cxnSp>
        <p:nvCxnSpPr>
          <p:cNvPr id="69" name="Conector recto de flecha 68"/>
          <p:cNvCxnSpPr/>
          <p:nvPr/>
        </p:nvCxnSpPr>
        <p:spPr>
          <a:xfrm>
            <a:off x="6832086" y="3009982"/>
            <a:ext cx="712546" cy="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n 6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3" b="90850" l="7841" r="94886">
                        <a14:foregroundMark x1="7841" y1="53922" x2="7841" y2="53922"/>
                        <a14:foregroundMark x1="35455" y1="90850" x2="35455" y2="90850"/>
                        <a14:foregroundMark x1="89091" y1="6863" x2="89091" y2="6863"/>
                        <a14:foregroundMark x1="94886" y1="8388" x2="94886" y2="8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11" y="3755349"/>
            <a:ext cx="525231" cy="547911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07" y="4811255"/>
            <a:ext cx="888819" cy="888819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3" b="86975" l="0" r="100000">
                        <a14:foregroundMark x1="4202" y1="32773" x2="4202" y2="32773"/>
                        <a14:foregroundMark x1="1261" y1="38025" x2="1261" y2="38025"/>
                        <a14:foregroundMark x1="95588" y1="34244" x2="95588" y2="34244"/>
                        <a14:foregroundMark x1="2521" y1="52731" x2="2521" y2="527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816" y="4853600"/>
            <a:ext cx="888819" cy="888819"/>
          </a:xfrm>
          <a:prstGeom prst="rect">
            <a:avLst/>
          </a:prstGeom>
        </p:spPr>
      </p:pic>
      <p:cxnSp>
        <p:nvCxnSpPr>
          <p:cNvPr id="74" name="Conector recto de flecha 73"/>
          <p:cNvCxnSpPr/>
          <p:nvPr/>
        </p:nvCxnSpPr>
        <p:spPr>
          <a:xfrm>
            <a:off x="6249281" y="4303260"/>
            <a:ext cx="338233" cy="53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 flipH="1">
            <a:off x="5586146" y="4296252"/>
            <a:ext cx="387452" cy="600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2644855" y="5910322"/>
            <a:ext cx="150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CLONES</a:t>
            </a:r>
          </a:p>
        </p:txBody>
      </p:sp>
    </p:spTree>
    <p:extLst>
      <p:ext uri="{BB962C8B-B14F-4D97-AF65-F5344CB8AC3E}">
        <p14:creationId xmlns:p14="http://schemas.microsoft.com/office/powerpoint/2010/main" val="973399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8402" y="100343"/>
            <a:ext cx="7055380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/>
              <a:t>INTELIGENCIA ARTIFICIAL EN LA AGROPECUARIA</a:t>
            </a:r>
            <a:endParaRPr lang="en-US" b="1" dirty="0"/>
          </a:p>
        </p:txBody>
      </p:sp>
      <p:pic>
        <p:nvPicPr>
          <p:cNvPr id="4100" name="Picture 4" descr="Resultado de imagen para robot alfa la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54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tse1.mm.bing.net/th?id=OIP.ruvhVr3zKkacXn3uw-5EfgHaEC&amp;pid=Api&amp;P=0&amp;w=350&amp;h=1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tse1.mm.bing.net/th?id=OIP.ruvhVr3zKkacXn3uw-5EfgHaEC&amp;pid=Api&amp;P=0&amp;w=350&amp;h=1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57550"/>
            <a:ext cx="4572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0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briogen.com/sitio/cache/resized/ba093cfeded3c2101f1ec7e4a5c63cc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105"/>
            <a:ext cx="9144000" cy="37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644398" y="994610"/>
            <a:ext cx="63786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/>
              <a:t>GRACIAS…  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6159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045" y="1740195"/>
            <a:ext cx="8569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latin typeface="Arial Black" panose="020B0A04020102020204" pitchFamily="34" charset="0"/>
              </a:rPr>
              <a:t>Tecnología = Bienestar </a:t>
            </a:r>
          </a:p>
          <a:p>
            <a:pPr algn="ctr"/>
            <a:endParaRPr lang="es-CO" sz="4000" dirty="0">
              <a:latin typeface="Arial Black" panose="020B0A04020102020204" pitchFamily="34" charset="0"/>
            </a:endParaRPr>
          </a:p>
          <a:p>
            <a:pPr algn="ctr"/>
            <a:r>
              <a:rPr lang="es-CO" sz="4000" dirty="0">
                <a:latin typeface="Arial Black" panose="020B0A04020102020204" pitchFamily="34" charset="0"/>
              </a:rPr>
              <a:t>Biotecnología = Disminución tiempo entre generaciones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568" y="5336205"/>
            <a:ext cx="329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Biotecnología    </a:t>
            </a:r>
          </a:p>
        </p:txBody>
      </p:sp>
      <p:sp>
        <p:nvSpPr>
          <p:cNvPr id="4" name="Distinto de 3"/>
          <p:cNvSpPr/>
          <p:nvPr/>
        </p:nvSpPr>
        <p:spPr>
          <a:xfrm>
            <a:off x="4176624" y="5128618"/>
            <a:ext cx="1502120" cy="1001303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48669" y="5329862"/>
            <a:ext cx="185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Milagro</a:t>
            </a:r>
          </a:p>
        </p:txBody>
      </p:sp>
    </p:spTree>
    <p:extLst>
      <p:ext uri="{BB962C8B-B14F-4D97-AF65-F5344CB8AC3E}">
        <p14:creationId xmlns:p14="http://schemas.microsoft.com/office/powerpoint/2010/main" val="270770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69"/>
            <a:ext cx="5053265" cy="288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ultado de imagen para uso de la tierra mundi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66" y="0"/>
            <a:ext cx="3230141" cy="364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demanda leche mundi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3715870"/>
            <a:ext cx="7523748" cy="30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0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7080f0b7-7052-4399-8062-a4e6cdd885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145642"/>
            <a:ext cx="9353005" cy="65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2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24" y="221625"/>
            <a:ext cx="9140276" cy="1460229"/>
          </a:xfrm>
        </p:spPr>
        <p:txBody>
          <a:bodyPr>
            <a:normAutofit/>
          </a:bodyPr>
          <a:lstStyle/>
          <a:p>
            <a:r>
              <a:rPr lang="es-CO" sz="2400" b="1" dirty="0"/>
              <a:t>CRONOLOGÍA </a:t>
            </a:r>
            <a:r>
              <a:rPr lang="es-CO" sz="2400" b="1" u="sng" dirty="0"/>
              <a:t>PRIMER ETAPA </a:t>
            </a:r>
            <a:r>
              <a:rPr lang="es-CO" sz="2400" b="1" dirty="0"/>
              <a:t>DE</a:t>
            </a:r>
            <a:br>
              <a:rPr lang="es-CO" sz="2400" b="1" dirty="0"/>
            </a:br>
            <a:r>
              <a:rPr lang="es-CO" sz="2400" b="1" dirty="0"/>
              <a:t>					   BIOTECNOLOGÍAS EN BOVINOS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1922213" y="2714620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bajo"/>
          <p:cNvSpPr/>
          <p:nvPr/>
        </p:nvSpPr>
        <p:spPr>
          <a:xfrm>
            <a:off x="3708163" y="2714620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1707899" y="22145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1923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22147" y="4071942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 primeros usos de la IA en Rusia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1922213" y="3571876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CuadroTexto"/>
          <p:cNvSpPr txBox="1"/>
          <p:nvPr/>
        </p:nvSpPr>
        <p:spPr>
          <a:xfrm>
            <a:off x="1779337" y="17859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493849" y="178592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IATF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279271" y="5322813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1944</a:t>
            </a:r>
            <a:r>
              <a:rPr lang="es-CO" dirty="0"/>
              <a:t> primeras IA en Colombia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279535" y="22145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1990-1995</a:t>
            </a:r>
          </a:p>
        </p:txBody>
      </p:sp>
      <p:sp>
        <p:nvSpPr>
          <p:cNvPr id="25" name="24 Flecha abajo"/>
          <p:cNvSpPr/>
          <p:nvPr/>
        </p:nvSpPr>
        <p:spPr>
          <a:xfrm>
            <a:off x="3708163" y="3643314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CuadroTexto"/>
          <p:cNvSpPr txBox="1"/>
          <p:nvPr/>
        </p:nvSpPr>
        <p:spPr>
          <a:xfrm>
            <a:off x="2922345" y="4143380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se introduce el primer protocolo: Ovsynch e inician las variaciones</a:t>
            </a:r>
          </a:p>
        </p:txBody>
      </p:sp>
      <p:sp>
        <p:nvSpPr>
          <p:cNvPr id="37" name="5 Flecha derecha"/>
          <p:cNvSpPr/>
          <p:nvPr/>
        </p:nvSpPr>
        <p:spPr>
          <a:xfrm>
            <a:off x="493486" y="3358695"/>
            <a:ext cx="8650514" cy="32853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9 Flecha abajo"/>
          <p:cNvSpPr/>
          <p:nvPr/>
        </p:nvSpPr>
        <p:spPr>
          <a:xfrm>
            <a:off x="6976649" y="2845893"/>
            <a:ext cx="214314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18 CuadroTexto"/>
          <p:cNvSpPr txBox="1"/>
          <p:nvPr/>
        </p:nvSpPr>
        <p:spPr>
          <a:xfrm>
            <a:off x="5779865" y="2138010"/>
            <a:ext cx="251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     SEMEN SEXADO</a:t>
            </a:r>
          </a:p>
          <a:p>
            <a:pPr algn="ctr"/>
            <a:r>
              <a:rPr lang="es-CO" b="1" dirty="0"/>
              <a:t> 1990</a:t>
            </a:r>
          </a:p>
        </p:txBody>
      </p:sp>
      <p:cxnSp>
        <p:nvCxnSpPr>
          <p:cNvPr id="46" name="31 Conector recto de flecha"/>
          <p:cNvCxnSpPr/>
          <p:nvPr/>
        </p:nvCxnSpPr>
        <p:spPr>
          <a:xfrm>
            <a:off x="5012104" y="2318642"/>
            <a:ext cx="967782" cy="2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5A71F33-C659-493E-BE40-B4ACBFDE5E1C}"/>
              </a:ext>
            </a:extLst>
          </p:cNvPr>
          <p:cNvSpPr txBox="1"/>
          <p:nvPr/>
        </p:nvSpPr>
        <p:spPr>
          <a:xfrm>
            <a:off x="5979886" y="4143380"/>
            <a:ext cx="2713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1980 citometría, que permitió separar los espermatozoides  X e Y, en base a su contenido de ADN</a:t>
            </a:r>
            <a:endParaRPr lang="es-CO" dirty="0"/>
          </a:p>
        </p:txBody>
      </p:sp>
      <p:sp>
        <p:nvSpPr>
          <p:cNvPr id="19" name="24 Flecha abajo">
            <a:extLst>
              <a:ext uri="{FF2B5EF4-FFF2-40B4-BE49-F238E27FC236}">
                <a16:creationId xmlns:a16="http://schemas.microsoft.com/office/drawing/2014/main" id="{57F64E56-9BB3-41B8-A387-01CAE963E193}"/>
              </a:ext>
            </a:extLst>
          </p:cNvPr>
          <p:cNvSpPr/>
          <p:nvPr/>
        </p:nvSpPr>
        <p:spPr>
          <a:xfrm>
            <a:off x="7035547" y="3627898"/>
            <a:ext cx="21431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0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9" y="1551755"/>
            <a:ext cx="2975429" cy="238792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482202"/>
            <a:ext cx="3572046" cy="283047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41677" y="4021616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MEJORAMIENTO CALIDAD </a:t>
            </a:r>
          </a:p>
          <a:p>
            <a:pPr algn="ctr"/>
            <a:r>
              <a:rPr lang="es-ES" sz="1600" dirty="0"/>
              <a:t>Y TECNOLOGÍA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279071" y="4385456"/>
            <a:ext cx="3815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AUMENTO INSEMINACIÓN ARTIFICIAL</a:t>
            </a:r>
          </a:p>
          <a:p>
            <a:pPr algn="ctr"/>
            <a:r>
              <a:rPr lang="es-ES" sz="1600" dirty="0"/>
              <a:t> Y OBJETIVOS DE </a:t>
            </a:r>
          </a:p>
          <a:p>
            <a:pPr algn="ctr"/>
            <a:r>
              <a:rPr lang="es-ES" sz="1600" dirty="0"/>
              <a:t>REPRODUCCIÓN/ PRODUCCIÓN</a:t>
            </a:r>
          </a:p>
          <a:p>
            <a:pPr algn="ctr"/>
            <a:endParaRPr lang="es-ES" sz="1600" dirty="0"/>
          </a:p>
        </p:txBody>
      </p:sp>
      <p:pic>
        <p:nvPicPr>
          <p:cNvPr id="15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EFE8170C-3160-4FD1-A3C0-87A02CA4F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8" y="5273105"/>
            <a:ext cx="1937488" cy="109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59" y="5217783"/>
            <a:ext cx="1940545" cy="120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Igual que 10"/>
          <p:cNvSpPr/>
          <p:nvPr/>
        </p:nvSpPr>
        <p:spPr>
          <a:xfrm>
            <a:off x="2777935" y="5457920"/>
            <a:ext cx="972473" cy="72914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dirty="0">
                <a:solidFill>
                  <a:schemeClr val="tx1"/>
                </a:solidFill>
              </a:rPr>
              <a:t>TECNICA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3 Título"/>
          <p:cNvSpPr>
            <a:spLocks noGrp="1"/>
          </p:cNvSpPr>
          <p:nvPr>
            <p:ph type="title"/>
          </p:nvPr>
        </p:nvSpPr>
        <p:spPr>
          <a:xfrm>
            <a:off x="2413783" y="287362"/>
            <a:ext cx="4463773" cy="583448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/>
              <a:t>INSEMINACIÓN ARTIFICIAL</a:t>
            </a:r>
          </a:p>
        </p:txBody>
      </p:sp>
    </p:spTree>
    <p:extLst>
      <p:ext uri="{BB962C8B-B14F-4D97-AF65-F5344CB8AC3E}">
        <p14:creationId xmlns:p14="http://schemas.microsoft.com/office/powerpoint/2010/main" val="386134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77F864-4FBD-4018-9152-493E3E4DD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303"/>
            <a:ext cx="9016586" cy="3766930"/>
          </a:xfrm>
          <a:prstGeom prst="rect">
            <a:avLst/>
          </a:prstGeom>
        </p:spPr>
      </p:pic>
      <p:pic>
        <p:nvPicPr>
          <p:cNvPr id="8" name="Picture 2" descr="http://www.embriogen.com/sitio/cache/resized/74f50ad856cbbbc71a3fa35b554e0868.jpg">
            <a:extLst>
              <a:ext uri="{FF2B5EF4-FFF2-40B4-BE49-F238E27FC236}">
                <a16:creationId xmlns:a16="http://schemas.microsoft.com/office/drawing/2014/main" id="{4A5C3D28-F97C-4F53-9182-651F6610E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7" y="-5878"/>
            <a:ext cx="2115929" cy="46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2382423" y="461200"/>
            <a:ext cx="4463773" cy="583448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/>
              <a:t>SEMEN SEXADO</a:t>
            </a:r>
          </a:p>
        </p:txBody>
      </p:sp>
    </p:spTree>
    <p:extLst>
      <p:ext uri="{BB962C8B-B14F-4D97-AF65-F5344CB8AC3E}">
        <p14:creationId xmlns:p14="http://schemas.microsoft.com/office/powerpoint/2010/main" val="1339951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41824</TotalTime>
  <Words>1268</Words>
  <Application>Microsoft Macintosh PowerPoint</Application>
  <PresentationFormat>Presentación en pantalla (4:3)</PresentationFormat>
  <Paragraphs>199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Benton Sans</vt:lpstr>
      <vt:lpstr>Calibri</vt:lpstr>
      <vt:lpstr>Century Gothic</vt:lpstr>
      <vt:lpstr>roboto_slab_regular</vt:lpstr>
      <vt:lpstr>Verdana</vt:lpstr>
      <vt:lpstr>Wingdings</vt:lpstr>
      <vt:lpstr>Wingdings 3</vt:lpstr>
      <vt:lpstr>Ion</vt:lpstr>
      <vt:lpstr>Presentación de PowerPoint</vt:lpstr>
      <vt:lpstr>USO DE BIOTECNOLOGÍA EN LATINOAMERICA</vt:lpstr>
      <vt:lpstr>Presentación de PowerPoint</vt:lpstr>
      <vt:lpstr>Presentación de PowerPoint</vt:lpstr>
      <vt:lpstr>Presentación de PowerPoint</vt:lpstr>
      <vt:lpstr>Presentación de PowerPoint</vt:lpstr>
      <vt:lpstr>CRONOLOGÍA PRIMER ETAPA DE         BIOTECNOLOGÍAS EN BOVINOS</vt:lpstr>
      <vt:lpstr>INSEMINACIÓN ARTIFICIAL</vt:lpstr>
      <vt:lpstr>SEMEN SEXADO</vt:lpstr>
      <vt:lpstr>TRANSFERENCIA DE EMBRIONES </vt:lpstr>
      <vt:lpstr>Presentación de PowerPoint</vt:lpstr>
      <vt:lpstr>Presentación de PowerPoint</vt:lpstr>
      <vt:lpstr>TRANSFERENCIA DE EMBRIONES </vt:lpstr>
      <vt:lpstr> EMBRIONES CONGELADOS DT Y VT</vt:lpstr>
      <vt:lpstr>Presentación de PowerPoint</vt:lpstr>
      <vt:lpstr>Presentación de PowerPoint</vt:lpstr>
      <vt:lpstr>Presentación de PowerPoint</vt:lpstr>
      <vt:lpstr>CRONOLOGÍA SEGUNDA ETAPA DE BIOTECNOLOGÍAS EN BOVINOS</vt:lpstr>
      <vt:lpstr>CLONACIÓN </vt:lpstr>
      <vt:lpstr>Presentación de PowerPoint</vt:lpstr>
      <vt:lpstr>Presentación de PowerPoint</vt:lpstr>
      <vt:lpstr>GENÓMICA BOVINA</vt:lpstr>
      <vt:lpstr>PARTICULARIDADES Y USOS DEL GENOMA</vt:lpstr>
      <vt:lpstr>Presentación de PowerPoint</vt:lpstr>
      <vt:lpstr>Presentación de PowerPoint</vt:lpstr>
      <vt:lpstr>USOS COMERCIALES DE LOS MARCADORES GENÉTICOS</vt:lpstr>
      <vt:lpstr>USOS COMERCIALES DE LOS MARCADORES GENÉTICOS</vt:lpstr>
      <vt:lpstr>?QUE SE ESTA HACIENDO EN COLOMBIA?</vt:lpstr>
      <vt:lpstr>¿Cómo funciona el sistema?</vt:lpstr>
      <vt:lpstr>Presentación de PowerPoint</vt:lpstr>
      <vt:lpstr>Presentación de PowerPoint</vt:lpstr>
      <vt:lpstr>TRANSGENICOS Y SUS USOS POTENCIALES</vt:lpstr>
      <vt:lpstr>Presentación de PowerPoint</vt:lpstr>
      <vt:lpstr>¿QUE SE HA HECHO DE TRASNGENICOS?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Samsung Mini</dc:creator>
  <cp:lastModifiedBy>Microsoft Office User</cp:lastModifiedBy>
  <cp:revision>128</cp:revision>
  <dcterms:created xsi:type="dcterms:W3CDTF">2018-01-30T14:56:32Z</dcterms:created>
  <dcterms:modified xsi:type="dcterms:W3CDTF">2021-12-10T16:34:49Z</dcterms:modified>
</cp:coreProperties>
</file>