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5" r:id="rId9"/>
    <p:sldId id="267" r:id="rId10"/>
    <p:sldId id="268" r:id="rId11"/>
    <p:sldId id="274" r:id="rId12"/>
    <p:sldId id="273" r:id="rId13"/>
    <p:sldId id="276" r:id="rId14"/>
    <p:sldId id="270" r:id="rId15"/>
    <p:sldId id="277" r:id="rId16"/>
    <p:sldId id="281" r:id="rId17"/>
    <p:sldId id="282"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88078" autoAdjust="0"/>
  </p:normalViewPr>
  <p:slideViewPr>
    <p:cSldViewPr>
      <p:cViewPr varScale="1">
        <p:scale>
          <a:sx n="105" d="100"/>
          <a:sy n="105" d="100"/>
        </p:scale>
        <p:origin x="186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9ECDA-3F52-4EFC-A722-0306C5CD7D99}" type="datetimeFigureOut">
              <a:rPr lang="es-CO" smtClean="0"/>
              <a:pPr/>
              <a:t>25/07/25</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7CFC-0A46-439D-BACD-BACF39346E7B}" type="slidenum">
              <a:rPr lang="es-CO" smtClean="0"/>
              <a:pPr/>
              <a:t>‹Nº›</a:t>
            </a:fld>
            <a:endParaRPr lang="es-CO" dirty="0"/>
          </a:p>
        </p:txBody>
      </p:sp>
    </p:spTree>
    <p:extLst>
      <p:ext uri="{BB962C8B-B14F-4D97-AF65-F5344CB8AC3E}">
        <p14:creationId xmlns:p14="http://schemas.microsoft.com/office/powerpoint/2010/main" val="29679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Los donantes en un programa de PIV pueden tener recogida de óvulos (OPU) lleva a cabo cada 12 a 18 días hasta 100 días más embarazadas utilizando una unidad de aspiración folicular guiada por ultrasonido. Los ovocitos recuperados en el campo se envían a los laboratorios donde se realizan la maduración y fertilización (FIV). El uso de semen sexado es común en estos programas y ofrece resultados superiores su uso en los programas de ET convencionales. Después de 6 días en el laboratorio, los embriones fecundados in vitro son transportados de nuevo a la comunidad usando una incubadora de temperatura controlada diseñada para el tránsito a través de soportes convencionales, en los que se transfieren a los receptores sincronizados</a:t>
            </a:r>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3</a:t>
            </a:fld>
            <a:endParaRPr lang="es-CO" dirty="0"/>
          </a:p>
        </p:txBody>
      </p:sp>
    </p:spTree>
    <p:extLst>
      <p:ext uri="{BB962C8B-B14F-4D97-AF65-F5344CB8AC3E}">
        <p14:creationId xmlns:p14="http://schemas.microsoft.com/office/powerpoint/2010/main" val="303067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Existe una estrecha interacción entre las células de la granulosa y la teca en el folículo en crecimiento. In vitro, las células del caso estimulan la viabilidad celular granulosa ( Allegrucci et al., 2003 ) y suprimir la apoptosis de células de la granulosa ( Tajima et al., 2002 ). Además, las células de la teca proporcionan el sustrato (andrógenos) para la esteroidogénesis células de la granulosa. Estas estrechas interacciones indican que los efectos sobre las células de la granulosa se pueden indirectamente moduladas por los efectos sobre células de la teca. Una diferencia importante es que las células del caso están rodeados por una red capilar estrecho, mientras que las células de la granulosa se incrustan en el líquido folicular. Dado que las concentraciones en suero de NEFA son aproximadamente 40% más altos que en el líquido folicular del folículo dominante en vacas lecheras de alta rendimiento postparto temprano ( Leroy et al., 2004a ), células de la teca son generalmente expuesta a concentraciones de NEFA más altas que las células de la granulosa.</a:t>
            </a:r>
          </a:p>
          <a:p>
            <a:endParaRPr lang="es-ES" dirty="0"/>
          </a:p>
          <a:p>
            <a:r>
              <a:rPr lang="es-ES" sz="1200" b="0" i="0" kern="1200" dirty="0">
                <a:solidFill>
                  <a:schemeClr val="tx1"/>
                </a:solidFill>
                <a:effectLst/>
                <a:latin typeface="+mn-lt"/>
                <a:ea typeface="+mn-ea"/>
                <a:cs typeface="+mn-cs"/>
              </a:rPr>
              <a:t>Como se mencionó anteriormente, las células de la granulosa están rodeados por el líquido folicular y la membrana basal, siendo un compartimiento avascular. La teca interna, por otro lado, es rica en capilares sanguíneos</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reduciendo la viabilidad celular teca. Esto se ilustra por el mayor porcentaje de apoptosis temprana (M1) y apoptótica tardía / células necróticas (M1 y M2) en los tratamientos de combinació</a:t>
            </a:r>
            <a:r>
              <a:rPr lang="es-ES" dirty="0"/>
              <a:t>  * </a:t>
            </a:r>
            <a:r>
              <a:rPr lang="es-CO" sz="1200" b="0" i="0" kern="1200" dirty="0">
                <a:solidFill>
                  <a:schemeClr val="tx1"/>
                </a:solidFill>
                <a:effectLst/>
                <a:latin typeface="+mn-lt"/>
                <a:ea typeface="+mn-ea"/>
                <a:cs typeface="+mn-cs"/>
              </a:rPr>
              <a:t>Ácido esteárico *Ácido oleico *Ácido palmítico</a:t>
            </a:r>
          </a:p>
          <a:p>
            <a:endParaRPr lang="es-CO"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En combinación con el bajo LH-pulsatilidad y bajas concentraciones de insulina, la glucosa y el IGF-1, NEFA</a:t>
            </a:r>
            <a:endParaRPr lang="es-CO" dirty="0"/>
          </a:p>
          <a:p>
            <a:endParaRPr lang="es-CO" dirty="0"/>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15</a:t>
            </a:fld>
            <a:endParaRPr lang="es-CO" dirty="0"/>
          </a:p>
        </p:txBody>
      </p:sp>
    </p:spTree>
    <p:extLst>
      <p:ext uri="{BB962C8B-B14F-4D97-AF65-F5344CB8AC3E}">
        <p14:creationId xmlns:p14="http://schemas.microsoft.com/office/powerpoint/2010/main" val="71356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donante de hoy puede ser seleccionado por el mercado, ranking de la industria, o simplemente el deseo del propietario para producir más descendencia de un animal en particular. </a:t>
            </a:r>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4</a:t>
            </a:fld>
            <a:endParaRPr lang="es-CO" dirty="0"/>
          </a:p>
        </p:txBody>
      </p:sp>
    </p:spTree>
    <p:extLst>
      <p:ext uri="{BB962C8B-B14F-4D97-AF65-F5344CB8AC3E}">
        <p14:creationId xmlns:p14="http://schemas.microsoft.com/office/powerpoint/2010/main" val="144262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superficie similar a una esponja, la zona pelúcida (ZP). Visualizaron por microscopía electrónica de barrido, la ZP se compone de una red fibrosa con numerosos poros. Los poros son más grandes en la superficie exterior (diámetro exterior de embriones cubre 155-223 micras para las diferentes etapas de desarrollo embrionario),</a:t>
            </a:r>
          </a:p>
          <a:p>
            <a:r>
              <a:rPr lang="es-CO" dirty="0"/>
              <a:t>Tales estructuras anatómicas de la ZP permite la adherencia de los patógenos, pero que impide que penetre completamente la ZP.</a:t>
            </a:r>
          </a:p>
          <a:p>
            <a:r>
              <a:rPr lang="es-CO" dirty="0"/>
              <a:t>ado que la ZP es acelular de carácter, los virus no son capaces de replicarse y no deben cruzar la ZP y la membrana plasmática de la célula para infectar un embrión. En general, los óvulos o embriones se pueden contaminar en diferentes etapas: antes de que se formó la ZP (en condiciones fisiológicas, la ZP se forma en los folículos secundarios preantral de ovario), más tarde por agentes presentes en el líquido folicular, por semen patógenos contaminado durante fertilización o durante el paso a través del oviducto y el útero, incluso si la integridad de la ZP evita la contaminación de las células embrionarias para la mayoría de los patógenos (Bielański, 2006;. Van Soom et al, 2008)</a:t>
            </a:r>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8</a:t>
            </a:fld>
            <a:endParaRPr lang="es-CO" dirty="0"/>
          </a:p>
        </p:txBody>
      </p:sp>
    </p:spTree>
    <p:extLst>
      <p:ext uri="{BB962C8B-B14F-4D97-AF65-F5344CB8AC3E}">
        <p14:creationId xmlns:p14="http://schemas.microsoft.com/office/powerpoint/2010/main" val="314696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dirty="0"/>
              <a:t>ovocito, el semen, o la adhesión a la zona pelúcida.  </a:t>
            </a:r>
          </a:p>
          <a:p>
            <a:r>
              <a:rPr lang="es-CO" sz="1800" dirty="0"/>
              <a:t>Tales toros son normalmente certificado negativo para enfermedades epidémicas, agudas, como la fiebre aftosa y enfermedades crónicas tales como la brucelosis, la tuberculosis, leptospirosis, campilobacteriosis, y tricomonosis</a:t>
            </a:r>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9</a:t>
            </a:fld>
            <a:endParaRPr lang="es-CO" dirty="0"/>
          </a:p>
        </p:txBody>
      </p:sp>
    </p:spTree>
    <p:extLst>
      <p:ext uri="{BB962C8B-B14F-4D97-AF65-F5344CB8AC3E}">
        <p14:creationId xmlns:p14="http://schemas.microsoft.com/office/powerpoint/2010/main" val="22932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Paes et al. (2016) encontraron en ovarios (n = 144) matadero de 72  vacas adultas de raza mixta:</a:t>
            </a:r>
          </a:p>
          <a:p>
            <a:r>
              <a:rPr lang="es-CO" dirty="0"/>
              <a:t>1.	Vacas bajo estrés por calor agudo (40,1ºC) durante 12 horas induce una activación temprana de folículos primordiales</a:t>
            </a:r>
          </a:p>
          <a:p>
            <a:r>
              <a:rPr lang="es-CO" dirty="0"/>
              <a:t>2.	Aumenta la producción de radicales libres de oxígeno durante 7 días del cultivo in vitro</a:t>
            </a:r>
          </a:p>
          <a:p>
            <a:r>
              <a:rPr lang="es-CO" dirty="0"/>
              <a:t>3.	Mientras que los folículos preantrales secundarios parecen ser menos sensible a daño calórico.</a:t>
            </a:r>
          </a:p>
          <a:p>
            <a:r>
              <a:rPr lang="es-CO" dirty="0"/>
              <a:t>4.	 El estrés por calor también interrumpe la secreción de E2 y P4 y reduce la maduración nuclear de ovocitos.</a:t>
            </a:r>
          </a:p>
          <a:p>
            <a:endParaRPr lang="es-CO" dirty="0"/>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10</a:t>
            </a:fld>
            <a:endParaRPr lang="es-CO" dirty="0"/>
          </a:p>
        </p:txBody>
      </p:sp>
    </p:spTree>
    <p:extLst>
      <p:ext uri="{BB962C8B-B14F-4D97-AF65-F5344CB8AC3E}">
        <p14:creationId xmlns:p14="http://schemas.microsoft.com/office/powerpoint/2010/main" val="128903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En conclusión, la alta temperatura y la humedad del medio ambiente como resultado una marcada disminución en la calidad de los ovocitos recuperados de vacas Bos taurus y disminuyó notablemente</a:t>
            </a:r>
          </a:p>
          <a:p>
            <a:r>
              <a:rPr lang="es-ES" dirty="0"/>
              <a:t>1 MES*</a:t>
            </a:r>
          </a:p>
          <a:p>
            <a:r>
              <a:rPr lang="es-ES" dirty="0"/>
              <a:t>sus capacidades de desarrollo in vitro. Por el contrario, un alto</a:t>
            </a:r>
          </a:p>
          <a:p>
            <a:r>
              <a:rPr lang="es-ES" dirty="0"/>
              <a:t>porcentaje de ovocitos recuperados de vacas Bos indicus exhibe</a:t>
            </a:r>
          </a:p>
          <a:p>
            <a:r>
              <a:rPr lang="es-ES" dirty="0"/>
              <a:t>morfología normal y produjo una alta proporción de blastocistos, sin</a:t>
            </a:r>
          </a:p>
          <a:p>
            <a:r>
              <a:rPr lang="es-ES" dirty="0"/>
              <a:t>importar la estación.</a:t>
            </a:r>
          </a:p>
          <a:p>
            <a:endParaRPr lang="es-ES" dirty="0"/>
          </a:p>
          <a:p>
            <a:r>
              <a:rPr lang="es-ES" dirty="0"/>
              <a:t>PROTEINA CHOQUE TERMICO</a:t>
            </a:r>
          </a:p>
          <a:p>
            <a:r>
              <a:rPr lang="es-CO" sz="1200" b="0" i="0" kern="1200" dirty="0">
                <a:solidFill>
                  <a:schemeClr val="tx1"/>
                </a:solidFill>
                <a:effectLst/>
                <a:latin typeface="+mn-lt"/>
                <a:ea typeface="+mn-ea"/>
                <a:cs typeface="+mn-cs"/>
              </a:rPr>
              <a:t>menos grasa subcutánea,, el pelo más corto y más grandes glándulas sudoríparas</a:t>
            </a:r>
            <a:endParaRPr lang="es-ES" dirty="0"/>
          </a:p>
        </p:txBody>
      </p:sp>
      <p:sp>
        <p:nvSpPr>
          <p:cNvPr id="4" name="3 Marcador de número de diapositiva"/>
          <p:cNvSpPr>
            <a:spLocks noGrp="1"/>
          </p:cNvSpPr>
          <p:nvPr>
            <p:ph type="sldNum" sz="quarter" idx="10"/>
          </p:nvPr>
        </p:nvSpPr>
        <p:spPr/>
        <p:txBody>
          <a:bodyPr/>
          <a:lstStyle/>
          <a:p>
            <a:fld id="{833A7CFC-0A46-439D-BACD-BACF39346E7B}" type="slidenum">
              <a:rPr lang="es-CO" smtClean="0"/>
              <a:pPr/>
              <a:t>11</a:t>
            </a:fld>
            <a:endParaRPr lang="es-CO" dirty="0"/>
          </a:p>
        </p:txBody>
      </p:sp>
    </p:spTree>
    <p:extLst>
      <p:ext uri="{BB962C8B-B14F-4D97-AF65-F5344CB8AC3E}">
        <p14:creationId xmlns:p14="http://schemas.microsoft.com/office/powerpoint/2010/main" val="74916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Representa una oportunidad para acelerar la ganancia genética mediante la reducción de tiempo de generación, para comprimir el intervalo de tiempo entre generaciones.</a:t>
            </a:r>
          </a:p>
          <a:p>
            <a:r>
              <a:rPr lang="es-ES" sz="1200" b="0" i="0" u="none" strike="noStrike" kern="1200" baseline="0" dirty="0">
                <a:solidFill>
                  <a:schemeClr val="tx1"/>
                </a:solidFill>
                <a:latin typeface="+mn-lt"/>
                <a:ea typeface="+mn-ea"/>
                <a:cs typeface="+mn-cs"/>
              </a:rPr>
              <a:t>los donantes más jóvenes proporcionan un mayor número de ovocitos que se encontraban realizando una maduración de IVM.</a:t>
            </a:r>
          </a:p>
          <a:p>
            <a:r>
              <a:rPr lang="es-ES" sz="1200" b="0" i="0" u="none" strike="noStrike" kern="1200" baseline="0" dirty="0">
                <a:solidFill>
                  <a:schemeClr val="tx1"/>
                </a:solidFill>
                <a:latin typeface="+mn-lt"/>
                <a:ea typeface="+mn-ea"/>
                <a:cs typeface="+mn-cs"/>
              </a:rPr>
              <a:t>Estos ovocitos no dió un mayor número de mórulas blastocistos o en comparación con los obtenidos de vacas adultas</a:t>
            </a:r>
            <a:endParaRPr lang="es-ES" dirty="0"/>
          </a:p>
        </p:txBody>
      </p:sp>
      <p:sp>
        <p:nvSpPr>
          <p:cNvPr id="4" name="3 Marcador de número de diapositiva"/>
          <p:cNvSpPr>
            <a:spLocks noGrp="1"/>
          </p:cNvSpPr>
          <p:nvPr>
            <p:ph type="sldNum" sz="quarter" idx="10"/>
          </p:nvPr>
        </p:nvSpPr>
        <p:spPr/>
        <p:txBody>
          <a:bodyPr/>
          <a:lstStyle/>
          <a:p>
            <a:fld id="{833A7CFC-0A46-439D-BACD-BACF39346E7B}" type="slidenum">
              <a:rPr lang="es-CO" smtClean="0"/>
              <a:pPr/>
              <a:t>12</a:t>
            </a:fld>
            <a:endParaRPr lang="es-CO" dirty="0"/>
          </a:p>
        </p:txBody>
      </p:sp>
    </p:spTree>
    <p:extLst>
      <p:ext uri="{BB962C8B-B14F-4D97-AF65-F5344CB8AC3E}">
        <p14:creationId xmlns:p14="http://schemas.microsoft.com/office/powerpoint/2010/main" val="271385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Lípidos intracelulares son considerados como fuente endógena esencial de la energía en la maduración de ovocitos de diversas especies de mamíferos (OOPLASMA),</a:t>
            </a:r>
          </a:p>
          <a:p>
            <a:r>
              <a:rPr lang="es-CO" sz="1200" b="0" i="0" kern="1200" dirty="0">
                <a:solidFill>
                  <a:schemeClr val="tx1"/>
                </a:solidFill>
                <a:effectLst/>
                <a:latin typeface="+mn-lt"/>
                <a:ea typeface="+mn-ea"/>
                <a:cs typeface="+mn-cs"/>
              </a:rPr>
              <a:t>ido señalados de estar involucrados en el metabolismo energético y en particular en el transporte de glucosa ( </a:t>
            </a:r>
            <a:r>
              <a:rPr lang="es-CO" sz="1200" b="0" i="1" kern="1200" dirty="0">
                <a:solidFill>
                  <a:schemeClr val="tx1"/>
                </a:solidFill>
                <a:effectLst/>
                <a:latin typeface="+mn-lt"/>
                <a:ea typeface="+mn-ea"/>
                <a:cs typeface="+mn-cs"/>
              </a:rPr>
              <a:t>GLUT1</a:t>
            </a:r>
            <a:r>
              <a:rPr lang="es-CO" sz="1200" b="0" i="0" kern="1200" dirty="0">
                <a:solidFill>
                  <a:schemeClr val="tx1"/>
                </a:solidFill>
                <a:effectLst/>
                <a:latin typeface="+mn-lt"/>
                <a:ea typeface="+mn-ea"/>
                <a:cs typeface="+mn-cs"/>
              </a:rPr>
              <a:t> , </a:t>
            </a:r>
            <a:r>
              <a:rPr lang="es-CO" sz="1200" b="0" i="1" kern="1200" dirty="0">
                <a:solidFill>
                  <a:schemeClr val="tx1"/>
                </a:solidFill>
                <a:effectLst/>
                <a:latin typeface="+mn-lt"/>
                <a:ea typeface="+mn-ea"/>
                <a:cs typeface="+mn-cs"/>
              </a:rPr>
              <a:t>GLUT3</a:t>
            </a:r>
            <a:r>
              <a:rPr lang="es-CO" sz="1200" b="0" i="0" kern="1200" dirty="0">
                <a:solidFill>
                  <a:schemeClr val="tx1"/>
                </a:solidFill>
                <a:effectLst/>
                <a:latin typeface="+mn-lt"/>
                <a:ea typeface="+mn-ea"/>
                <a:cs typeface="+mn-cs"/>
              </a:rPr>
              <a:t> , </a:t>
            </a:r>
            <a:r>
              <a:rPr lang="es-CO" sz="1200" b="0" i="1" kern="1200" dirty="0">
                <a:solidFill>
                  <a:schemeClr val="tx1"/>
                </a:solidFill>
                <a:effectLst/>
                <a:latin typeface="+mn-lt"/>
                <a:ea typeface="+mn-ea"/>
                <a:cs typeface="+mn-cs"/>
              </a:rPr>
              <a:t>GLUT8</a:t>
            </a:r>
            <a:r>
              <a:rPr lang="es-CO" sz="1200" b="0" i="0" kern="1200" dirty="0">
                <a:solidFill>
                  <a:schemeClr val="tx1"/>
                </a:solidFill>
                <a:effectLst/>
                <a:latin typeface="+mn-lt"/>
                <a:ea typeface="+mn-ea"/>
                <a:cs typeface="+mn-cs"/>
              </a:rPr>
              <a:t> ), elongación de PUFAs ( </a:t>
            </a:r>
            <a:r>
              <a:rPr lang="es-CO" sz="1200" b="0" i="1" kern="1200" dirty="0">
                <a:solidFill>
                  <a:schemeClr val="tx1"/>
                </a:solidFill>
                <a:effectLst/>
                <a:latin typeface="+mn-lt"/>
                <a:ea typeface="+mn-ea"/>
                <a:cs typeface="+mn-cs"/>
              </a:rPr>
              <a:t>ELOVL2</a:t>
            </a:r>
            <a:r>
              <a:rPr lang="es-CO" sz="1200" b="0" i="0" kern="1200" dirty="0">
                <a:solidFill>
                  <a:schemeClr val="tx1"/>
                </a:solidFill>
                <a:effectLst/>
                <a:latin typeface="+mn-lt"/>
                <a:ea typeface="+mn-ea"/>
                <a:cs typeface="+mn-cs"/>
              </a:rPr>
              <a:t> ,</a:t>
            </a:r>
            <a:r>
              <a:rPr lang="es-CO" sz="1200" b="0" i="1" kern="1200" dirty="0">
                <a:solidFill>
                  <a:schemeClr val="tx1"/>
                </a:solidFill>
                <a:effectLst/>
                <a:latin typeface="+mn-lt"/>
                <a:ea typeface="+mn-ea"/>
                <a:cs typeface="+mn-cs"/>
              </a:rPr>
              <a:t>ELOVL5</a:t>
            </a:r>
            <a:r>
              <a:rPr lang="es-CO" sz="1200" b="0" i="0" kern="1200" dirty="0">
                <a:solidFill>
                  <a:schemeClr val="tx1"/>
                </a:solidFill>
                <a:effectLst/>
                <a:latin typeface="+mn-lt"/>
                <a:ea typeface="+mn-ea"/>
                <a:cs typeface="+mn-cs"/>
              </a:rPr>
              <a:t> ), y desaturación de conjuntos combustibles saturadas (</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La mayoría de estas características se describen en la literatura como factores determinantes de mayor potencial de la calidad del ovocito. Por lo tanto, se sugiere que las diferencias observadas favorecen el medio ambiente folicular del ovario vaca que apoya aún más el crecimiento de los ovocitos de buena calidad.</a:t>
            </a:r>
            <a:endParaRPr lang="es-CO" dirty="0"/>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13</a:t>
            </a:fld>
            <a:endParaRPr lang="es-CO" dirty="0"/>
          </a:p>
        </p:txBody>
      </p:sp>
    </p:spTree>
    <p:extLst>
      <p:ext uri="{BB962C8B-B14F-4D97-AF65-F5344CB8AC3E}">
        <p14:creationId xmlns:p14="http://schemas.microsoft.com/office/powerpoint/2010/main" val="259315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Vacas lecheras en lactancia perfil metabólico comúnmente se caracteriza por las bajas concentraciones de progesterona y estradiol [39] y el aumento de las concentraciones de NEFA (ácidos grasos no esterificados) y BHBA (β-hidroxibutirato [40] ); y este peculiar metabolismo se ha asociado con un microambiente folículo subóptima, comprometer la calidad de los ovocitos y que resulta en una incapacidad de concebir </a:t>
            </a:r>
          </a:p>
        </p:txBody>
      </p:sp>
      <p:sp>
        <p:nvSpPr>
          <p:cNvPr id="4" name="Marcador de número de diapositiva 3"/>
          <p:cNvSpPr>
            <a:spLocks noGrp="1"/>
          </p:cNvSpPr>
          <p:nvPr>
            <p:ph type="sldNum" sz="quarter" idx="10"/>
          </p:nvPr>
        </p:nvSpPr>
        <p:spPr/>
        <p:txBody>
          <a:bodyPr/>
          <a:lstStyle/>
          <a:p>
            <a:fld id="{833A7CFC-0A46-439D-BACD-BACF39346E7B}" type="slidenum">
              <a:rPr lang="es-CO" smtClean="0"/>
              <a:pPr/>
              <a:t>14</a:t>
            </a:fld>
            <a:endParaRPr lang="es-CO" dirty="0"/>
          </a:p>
        </p:txBody>
      </p:sp>
    </p:spTree>
    <p:extLst>
      <p:ext uri="{BB962C8B-B14F-4D97-AF65-F5344CB8AC3E}">
        <p14:creationId xmlns:p14="http://schemas.microsoft.com/office/powerpoint/2010/main" val="91736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4D0FB43-1294-49BE-B93D-AF3E4A651955}" type="datetimeFigureOut">
              <a:rPr lang="es-CO" smtClean="0"/>
              <a:pPr/>
              <a:t>25/07/25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8A35572A-8311-46A7-8285-8AFF21A517DE}"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0FB43-1294-49BE-B93D-AF3E4A651955}" type="datetimeFigureOut">
              <a:rPr lang="es-CO" smtClean="0"/>
              <a:pPr/>
              <a:t>25/07/25</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5572A-8311-46A7-8285-8AFF21A517DE}"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44824"/>
            <a:ext cx="7772400" cy="2138010"/>
          </a:xfrm>
        </p:spPr>
        <p:txBody>
          <a:bodyPr>
            <a:normAutofit/>
          </a:bodyPr>
          <a:lstStyle/>
          <a:p>
            <a:r>
              <a:rPr lang="es-CO" sz="2400" b="1" dirty="0"/>
              <a:t>PARÁMETROS DE SELECCIÓN DE HEMBRAS DONANTES BOVINAS PARA LA PRODUCCIÓN DE EMBRIONES </a:t>
            </a:r>
            <a:r>
              <a:rPr lang="es-CO" sz="2400" b="1" i="1" dirty="0"/>
              <a:t>IN VITRO</a:t>
            </a:r>
          </a:p>
        </p:txBody>
      </p:sp>
      <p:pic>
        <p:nvPicPr>
          <p:cNvPr id="11268" name="Picture 4" descr="Resultado de imagen para unisalle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8764" y="782602"/>
            <a:ext cx="2664296" cy="709326"/>
          </a:xfrm>
          <a:prstGeom prst="rect">
            <a:avLst/>
          </a:prstGeom>
          <a:noFill/>
        </p:spPr>
      </p:pic>
      <p:sp>
        <p:nvSpPr>
          <p:cNvPr id="3" name="CuadroTexto 2"/>
          <p:cNvSpPr txBox="1"/>
          <p:nvPr/>
        </p:nvSpPr>
        <p:spPr>
          <a:xfrm>
            <a:off x="3428992" y="6143644"/>
            <a:ext cx="2323841" cy="369332"/>
          </a:xfrm>
          <a:prstGeom prst="rect">
            <a:avLst/>
          </a:prstGeom>
          <a:noFill/>
        </p:spPr>
        <p:txBody>
          <a:bodyPr wrap="none" rtlCol="0">
            <a:spAutoFit/>
          </a:bodyPr>
          <a:lstStyle/>
          <a:p>
            <a:r>
              <a:rPr lang="es-CO" dirty="0"/>
              <a:t>Noviembre 28 de 2016</a:t>
            </a:r>
          </a:p>
        </p:txBody>
      </p:sp>
      <p:sp>
        <p:nvSpPr>
          <p:cNvPr id="5" name="CuadroTexto 4">
            <a:extLst>
              <a:ext uri="{FF2B5EF4-FFF2-40B4-BE49-F238E27FC236}">
                <a16:creationId xmlns:a16="http://schemas.microsoft.com/office/drawing/2014/main" id="{3853112C-F68F-AD66-339D-8F3567EEC9B7}"/>
              </a:ext>
            </a:extLst>
          </p:cNvPr>
          <p:cNvSpPr txBox="1"/>
          <p:nvPr/>
        </p:nvSpPr>
        <p:spPr>
          <a:xfrm>
            <a:off x="2877776" y="4151064"/>
            <a:ext cx="2523383" cy="369332"/>
          </a:xfrm>
          <a:prstGeom prst="rect">
            <a:avLst/>
          </a:prstGeom>
          <a:noFill/>
        </p:spPr>
        <p:txBody>
          <a:bodyPr wrap="none" rtlCol="0">
            <a:spAutoFit/>
          </a:bodyPr>
          <a:lstStyle/>
          <a:p>
            <a:r>
              <a:rPr lang="es-CO" dirty="0"/>
              <a:t>        EMBRIOGENEX SAS .</a:t>
            </a:r>
          </a:p>
        </p:txBody>
      </p:sp>
      <p:sp>
        <p:nvSpPr>
          <p:cNvPr id="6" name="CuadroTexto 5">
            <a:extLst>
              <a:ext uri="{FF2B5EF4-FFF2-40B4-BE49-F238E27FC236}">
                <a16:creationId xmlns:a16="http://schemas.microsoft.com/office/drawing/2014/main" id="{C1914A2B-F03F-7C91-8F52-33BCD6508ACD}"/>
              </a:ext>
            </a:extLst>
          </p:cNvPr>
          <p:cNvSpPr txBox="1"/>
          <p:nvPr/>
        </p:nvSpPr>
        <p:spPr>
          <a:xfrm>
            <a:off x="2718816" y="4681728"/>
            <a:ext cx="290464" cy="369332"/>
          </a:xfrm>
          <a:prstGeom prst="rect">
            <a:avLst/>
          </a:prstGeom>
          <a:noFill/>
        </p:spPr>
        <p:txBody>
          <a:bodyPr wrap="none" rtlCol="0">
            <a:spAutoFit/>
          </a:bodyPr>
          <a:lstStyle/>
          <a:p>
            <a:r>
              <a:rPr lang="es-CO"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181" y="804632"/>
            <a:ext cx="4161046" cy="155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147" y="2519276"/>
            <a:ext cx="1326814" cy="1326814"/>
          </a:xfrm>
          <a:prstGeom prst="ellipse">
            <a:avLst/>
          </a:prstGeom>
          <a:ln>
            <a:noFill/>
          </a:ln>
          <a:effectLst>
            <a:softEdge rad="112500"/>
          </a:effectLst>
        </p:spPr>
      </p:pic>
      <p:sp>
        <p:nvSpPr>
          <p:cNvPr id="5" name="Rectángulo 4"/>
          <p:cNvSpPr/>
          <p:nvPr/>
        </p:nvSpPr>
        <p:spPr>
          <a:xfrm>
            <a:off x="752342" y="3812688"/>
            <a:ext cx="1591654" cy="307777"/>
          </a:xfrm>
          <a:prstGeom prst="rect">
            <a:avLst/>
          </a:prstGeom>
        </p:spPr>
        <p:txBody>
          <a:bodyPr wrap="none">
            <a:spAutoFit/>
          </a:bodyPr>
          <a:lstStyle/>
          <a:p>
            <a:r>
              <a:rPr lang="es-CO" sz="1400" dirty="0"/>
              <a:t>&gt;40,1ºC x 12 horas </a:t>
            </a:r>
          </a:p>
        </p:txBody>
      </p:sp>
      <p:cxnSp>
        <p:nvCxnSpPr>
          <p:cNvPr id="14" name="Conector recto de flecha 13"/>
          <p:cNvCxnSpPr/>
          <p:nvPr/>
        </p:nvCxnSpPr>
        <p:spPr>
          <a:xfrm flipV="1">
            <a:off x="2699792" y="1988840"/>
            <a:ext cx="894117" cy="100811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Conector recto de flecha 16"/>
          <p:cNvCxnSpPr/>
          <p:nvPr/>
        </p:nvCxnSpPr>
        <p:spPr>
          <a:xfrm>
            <a:off x="2699792" y="3750773"/>
            <a:ext cx="121773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Conector recto de flecha 19"/>
          <p:cNvCxnSpPr/>
          <p:nvPr/>
        </p:nvCxnSpPr>
        <p:spPr>
          <a:xfrm>
            <a:off x="2555776" y="4365104"/>
            <a:ext cx="2033302" cy="8853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Rectángulo 23"/>
          <p:cNvSpPr/>
          <p:nvPr/>
        </p:nvSpPr>
        <p:spPr>
          <a:xfrm>
            <a:off x="244306" y="5510978"/>
            <a:ext cx="3755655" cy="830997"/>
          </a:xfrm>
          <a:prstGeom prst="rect">
            <a:avLst/>
          </a:prstGeom>
        </p:spPr>
        <p:txBody>
          <a:bodyPr wrap="square">
            <a:spAutoFit/>
          </a:bodyPr>
          <a:lstStyle/>
          <a:p>
            <a:pPr marL="285750" indent="-285750" algn="just">
              <a:buFont typeface="Arial"/>
              <a:buChar char="•"/>
            </a:pPr>
            <a:r>
              <a:rPr lang="es-CO" sz="1600" dirty="0"/>
              <a:t>Paes et al. (2016) encontraron en ovarios (n = 144) matadero de 72  vacas adultas de raza mixta:</a:t>
            </a:r>
          </a:p>
        </p:txBody>
      </p:sp>
      <p:sp>
        <p:nvSpPr>
          <p:cNvPr id="25" name="Rectángulo 24"/>
          <p:cNvSpPr/>
          <p:nvPr/>
        </p:nvSpPr>
        <p:spPr>
          <a:xfrm>
            <a:off x="1573282" y="150474"/>
            <a:ext cx="5728235" cy="892552"/>
          </a:xfrm>
          <a:prstGeom prst="rect">
            <a:avLst/>
          </a:prstGeom>
        </p:spPr>
        <p:txBody>
          <a:bodyPr wrap="none">
            <a:spAutoFit/>
          </a:bodyPr>
          <a:lstStyle/>
          <a:p>
            <a:pPr marL="457200" indent="-282575">
              <a:buFont typeface="+mj-lt"/>
              <a:buAutoNum type="alphaUcPeriod" startAt="3"/>
            </a:pPr>
            <a:r>
              <a:rPr lang="es-CO" sz="2400" b="1" u="sng" dirty="0"/>
              <a:t>AMBIENTE COMO FACTOR ESTRESANTE </a:t>
            </a:r>
          </a:p>
          <a:p>
            <a:pPr marL="457200" indent="-457200">
              <a:buFont typeface="+mj-lt"/>
              <a:buAutoNum type="alphaUcPeriod" startAt="3"/>
            </a:pPr>
            <a:endParaRPr lang="es-CO" sz="2800" b="1" dirty="0"/>
          </a:p>
        </p:txBody>
      </p:sp>
      <p:sp>
        <p:nvSpPr>
          <p:cNvPr id="2" name="Rectángulo 1"/>
          <p:cNvSpPr/>
          <p:nvPr/>
        </p:nvSpPr>
        <p:spPr>
          <a:xfrm>
            <a:off x="4140558" y="2315413"/>
            <a:ext cx="1709122" cy="169277"/>
          </a:xfrm>
          <a:prstGeom prst="rect">
            <a:avLst/>
          </a:prstGeom>
        </p:spPr>
        <p:txBody>
          <a:bodyPr wrap="none">
            <a:spAutoFit/>
          </a:bodyPr>
          <a:lstStyle/>
          <a:p>
            <a:r>
              <a:rPr lang="es-CO" sz="500" dirty="0"/>
              <a:t>Tomado de: http://www.fertilab.net/images/ovulacion.jpg</a:t>
            </a:r>
          </a:p>
        </p:txBody>
      </p:sp>
      <p:pic>
        <p:nvPicPr>
          <p:cNvPr id="10" name="Imagen 9"/>
          <p:cNvPicPr>
            <a:picLocks noChangeAspect="1"/>
          </p:cNvPicPr>
          <p:nvPr/>
        </p:nvPicPr>
        <p:blipFill>
          <a:blip r:embed="rId5"/>
          <a:stretch>
            <a:fillRect/>
          </a:stretch>
        </p:blipFill>
        <p:spPr>
          <a:xfrm>
            <a:off x="4638899" y="5030179"/>
            <a:ext cx="4932091" cy="1621677"/>
          </a:xfrm>
          <a:prstGeom prst="rect">
            <a:avLst/>
          </a:prstGeom>
        </p:spPr>
      </p:pic>
      <p:pic>
        <p:nvPicPr>
          <p:cNvPr id="12" name="Imagen 11"/>
          <p:cNvPicPr>
            <a:picLocks noChangeAspect="1"/>
          </p:cNvPicPr>
          <p:nvPr/>
        </p:nvPicPr>
        <p:blipFill>
          <a:blip r:embed="rId6"/>
          <a:stretch>
            <a:fillRect/>
          </a:stretch>
        </p:blipFill>
        <p:spPr>
          <a:xfrm>
            <a:off x="4321879" y="2622215"/>
            <a:ext cx="5566130" cy="1932599"/>
          </a:xfrm>
          <a:prstGeom prst="rect">
            <a:avLst/>
          </a:prstGeom>
        </p:spPr>
      </p:pic>
      <p:sp>
        <p:nvSpPr>
          <p:cNvPr id="4" name="3 CuadroTexto"/>
          <p:cNvSpPr txBox="1"/>
          <p:nvPr/>
        </p:nvSpPr>
        <p:spPr>
          <a:xfrm>
            <a:off x="7768227" y="2622215"/>
            <a:ext cx="620683" cy="369332"/>
          </a:xfrm>
          <a:prstGeom prst="rect">
            <a:avLst/>
          </a:prstGeom>
          <a:noFill/>
        </p:spPr>
        <p:txBody>
          <a:bodyPr wrap="none" rtlCol="0">
            <a:spAutoFit/>
          </a:bodyPr>
          <a:lstStyle/>
          <a:p>
            <a:r>
              <a:rPr lang="es-ES" dirty="0"/>
              <a:t>Glu&lt;</a:t>
            </a:r>
          </a:p>
        </p:txBody>
      </p:sp>
      <p:sp>
        <p:nvSpPr>
          <p:cNvPr id="6" name="5 CuadroTexto"/>
          <p:cNvSpPr txBox="1"/>
          <p:nvPr/>
        </p:nvSpPr>
        <p:spPr>
          <a:xfrm>
            <a:off x="7209151" y="1887623"/>
            <a:ext cx="614271" cy="369332"/>
          </a:xfrm>
          <a:prstGeom prst="rect">
            <a:avLst/>
          </a:prstGeom>
          <a:noFill/>
        </p:spPr>
        <p:txBody>
          <a:bodyPr wrap="none" rtlCol="0">
            <a:spAutoFit/>
          </a:bodyPr>
          <a:lstStyle/>
          <a:p>
            <a:r>
              <a:rPr lang="es-ES" dirty="0"/>
              <a:t>M2&lt;</a:t>
            </a:r>
          </a:p>
        </p:txBody>
      </p:sp>
    </p:spTree>
    <p:extLst>
      <p:ext uri="{BB962C8B-B14F-4D97-AF65-F5344CB8AC3E}">
        <p14:creationId xmlns:p14="http://schemas.microsoft.com/office/powerpoint/2010/main" val="17648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7163"/>
            <a:ext cx="8229600" cy="1143000"/>
          </a:xfrm>
        </p:spPr>
        <p:txBody>
          <a:bodyPr>
            <a:noAutofit/>
          </a:bodyPr>
          <a:lstStyle/>
          <a:p>
            <a:r>
              <a:rPr lang="es-ES" sz="2000" b="1" dirty="0"/>
              <a:t>CALIDAD DE LOS OVOCITOS EN CONDICIONES AMBIENTALES ADVERSAS </a:t>
            </a:r>
            <a:br>
              <a:rPr lang="es-ES" sz="2000" b="1" dirty="0"/>
            </a:br>
            <a:endParaRPr lang="es-ES" sz="2000" b="1" dirty="0"/>
          </a:p>
        </p:txBody>
      </p:sp>
      <p:pic>
        <p:nvPicPr>
          <p:cNvPr id="9" name="Imagen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056" y="1067811"/>
            <a:ext cx="7040279" cy="1986464"/>
          </a:xfrm>
          <a:prstGeom prst="rect">
            <a:avLst/>
          </a:prstGeom>
        </p:spPr>
      </p:pic>
      <p:sp>
        <p:nvSpPr>
          <p:cNvPr id="13" name="2 Marcador de texto"/>
          <p:cNvSpPr>
            <a:spLocks noGrp="1"/>
          </p:cNvSpPr>
          <p:nvPr>
            <p:ph type="body" idx="1"/>
          </p:nvPr>
        </p:nvSpPr>
        <p:spPr>
          <a:xfrm>
            <a:off x="0" y="5635769"/>
            <a:ext cx="4040188" cy="639762"/>
          </a:xfrm>
        </p:spPr>
        <p:txBody>
          <a:bodyPr/>
          <a:lstStyle/>
          <a:p>
            <a:pPr algn="ctr"/>
            <a:r>
              <a:rPr lang="es-ES" dirty="0"/>
              <a:t>Bos Taurus (Holstein)</a:t>
            </a:r>
          </a:p>
        </p:txBody>
      </p:sp>
      <p:sp>
        <p:nvSpPr>
          <p:cNvPr id="14" name="4 Marcador de texto"/>
          <p:cNvSpPr>
            <a:spLocks noGrp="1"/>
          </p:cNvSpPr>
          <p:nvPr>
            <p:ph type="body" sz="quarter" idx="3"/>
          </p:nvPr>
        </p:nvSpPr>
        <p:spPr>
          <a:xfrm>
            <a:off x="4040187" y="5669558"/>
            <a:ext cx="4041775" cy="639762"/>
          </a:xfrm>
        </p:spPr>
        <p:txBody>
          <a:bodyPr/>
          <a:lstStyle/>
          <a:p>
            <a:pPr algn="ctr"/>
            <a:r>
              <a:rPr lang="es-ES" dirty="0"/>
              <a:t>Bos indicus (Brahmán)</a:t>
            </a:r>
          </a:p>
        </p:txBody>
      </p:sp>
      <p:sp>
        <p:nvSpPr>
          <p:cNvPr id="17" name="Rectángulo 16"/>
          <p:cNvSpPr/>
          <p:nvPr/>
        </p:nvSpPr>
        <p:spPr>
          <a:xfrm>
            <a:off x="5508104" y="3054275"/>
            <a:ext cx="2670924" cy="276999"/>
          </a:xfrm>
          <a:prstGeom prst="rect">
            <a:avLst/>
          </a:prstGeom>
        </p:spPr>
        <p:txBody>
          <a:bodyPr wrap="none">
            <a:spAutoFit/>
          </a:bodyPr>
          <a:lstStyle/>
          <a:p>
            <a:r>
              <a:rPr lang="da-DK" sz="1200" dirty="0"/>
              <a:t>(Hansen et al., 2001; Rocha et al., 1998)</a:t>
            </a:r>
            <a:endParaRPr lang="es-CO" sz="1200" dirty="0"/>
          </a:p>
        </p:txBody>
      </p:sp>
      <p:pic>
        <p:nvPicPr>
          <p:cNvPr id="19" name="Imagen 18"/>
          <p:cNvPicPr>
            <a:picLocks noChangeAspect="1"/>
          </p:cNvPicPr>
          <p:nvPr/>
        </p:nvPicPr>
        <p:blipFill>
          <a:blip r:embed="rId4"/>
          <a:stretch>
            <a:fillRect/>
          </a:stretch>
        </p:blipFill>
        <p:spPr>
          <a:xfrm>
            <a:off x="4331228" y="3492058"/>
            <a:ext cx="3651094" cy="1309538"/>
          </a:xfrm>
          <a:prstGeom prst="rect">
            <a:avLst/>
          </a:prstGeom>
        </p:spPr>
      </p:pic>
      <p:pic>
        <p:nvPicPr>
          <p:cNvPr id="20" name="Imagen 19"/>
          <p:cNvPicPr>
            <a:picLocks noChangeAspect="1"/>
          </p:cNvPicPr>
          <p:nvPr/>
        </p:nvPicPr>
        <p:blipFill>
          <a:blip r:embed="rId5"/>
          <a:stretch>
            <a:fillRect/>
          </a:stretch>
        </p:blipFill>
        <p:spPr>
          <a:xfrm>
            <a:off x="697855" y="3555167"/>
            <a:ext cx="2644477" cy="2136737"/>
          </a:xfrm>
          <a:prstGeom prst="rect">
            <a:avLst/>
          </a:prstGeom>
          <a:ln>
            <a:noFill/>
          </a:ln>
          <a:effectLst>
            <a:softEdge rad="112500"/>
          </a:effectLst>
        </p:spPr>
      </p:pic>
      <p:pic>
        <p:nvPicPr>
          <p:cNvPr id="22" name="Imagen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52876" y="4995511"/>
            <a:ext cx="1284468" cy="809753"/>
          </a:xfrm>
          <a:prstGeom prst="rect">
            <a:avLst/>
          </a:prstGeom>
        </p:spPr>
      </p:pic>
      <p:sp>
        <p:nvSpPr>
          <p:cNvPr id="23" name="Rectángulo 22"/>
          <p:cNvSpPr/>
          <p:nvPr/>
        </p:nvSpPr>
        <p:spPr>
          <a:xfrm>
            <a:off x="6156775" y="6523931"/>
            <a:ext cx="2884316" cy="307777"/>
          </a:xfrm>
          <a:prstGeom prst="rect">
            <a:avLst/>
          </a:prstGeom>
        </p:spPr>
        <p:txBody>
          <a:bodyPr wrap="non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(Camargo et al., 2007; Hansen, 2004)</a:t>
            </a:r>
            <a:endParaRPr lang="es-CO" sz="1400" dirty="0"/>
          </a:p>
        </p:txBody>
      </p:sp>
      <p:sp>
        <p:nvSpPr>
          <p:cNvPr id="3" name="Rectángulo 2"/>
          <p:cNvSpPr/>
          <p:nvPr/>
        </p:nvSpPr>
        <p:spPr>
          <a:xfrm>
            <a:off x="5004048" y="5758681"/>
            <a:ext cx="4572000" cy="153888"/>
          </a:xfrm>
          <a:prstGeom prst="rect">
            <a:avLst/>
          </a:prstGeom>
        </p:spPr>
        <p:txBody>
          <a:bodyPr>
            <a:spAutoFit/>
          </a:bodyPr>
          <a:lstStyle/>
          <a:p>
            <a:r>
              <a:rPr lang="es-CO" sz="400" dirty="0"/>
              <a:t>Tomado de: https://www.pasadofuturo.com/imagenes/nglandulassudoriparas01350.jpg</a:t>
            </a:r>
          </a:p>
        </p:txBody>
      </p:sp>
      <p:sp>
        <p:nvSpPr>
          <p:cNvPr id="4" name="Rectángulo 3"/>
          <p:cNvSpPr/>
          <p:nvPr/>
        </p:nvSpPr>
        <p:spPr>
          <a:xfrm>
            <a:off x="5004048" y="4755013"/>
            <a:ext cx="4572000" cy="153888"/>
          </a:xfrm>
          <a:prstGeom prst="rect">
            <a:avLst/>
          </a:prstGeom>
        </p:spPr>
        <p:txBody>
          <a:bodyPr>
            <a:spAutoFit/>
          </a:bodyPr>
          <a:lstStyle/>
          <a:p>
            <a:r>
              <a:rPr lang="es-CO" sz="400" dirty="0"/>
              <a:t>Tomado de: http://www.nature.com/nsmb/journal/v20/n7/images_article/nsmb.2583-F7.jpg</a:t>
            </a:r>
          </a:p>
        </p:txBody>
      </p:sp>
      <p:sp>
        <p:nvSpPr>
          <p:cNvPr id="5" name="Rectángulo 4"/>
          <p:cNvSpPr/>
          <p:nvPr/>
        </p:nvSpPr>
        <p:spPr>
          <a:xfrm>
            <a:off x="700032" y="5592197"/>
            <a:ext cx="4572000" cy="184666"/>
          </a:xfrm>
          <a:prstGeom prst="rect">
            <a:avLst/>
          </a:prstGeom>
        </p:spPr>
        <p:txBody>
          <a:bodyPr>
            <a:spAutoFit/>
          </a:bodyPr>
          <a:lstStyle/>
          <a:p>
            <a:r>
              <a:rPr lang="es-CO" sz="600" dirty="0"/>
              <a:t>Tomada de: http://www.unilac.com.co/fotos/Image/noticias/vacasudando.jpg</a:t>
            </a:r>
          </a:p>
        </p:txBody>
      </p:sp>
    </p:spTree>
    <p:extLst>
      <p:ext uri="{BB962C8B-B14F-4D97-AF65-F5344CB8AC3E}">
        <p14:creationId xmlns:p14="http://schemas.microsoft.com/office/powerpoint/2010/main" val="34859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77790" y="80277"/>
            <a:ext cx="3500382" cy="769441"/>
          </a:xfrm>
          <a:prstGeom prst="rect">
            <a:avLst/>
          </a:prstGeom>
        </p:spPr>
        <p:txBody>
          <a:bodyPr wrap="none">
            <a:spAutoFit/>
          </a:bodyPr>
          <a:lstStyle/>
          <a:p>
            <a:pPr marL="514350" indent="-514350">
              <a:buFont typeface="+mj-lt"/>
              <a:buAutoNum type="alphaUcPeriod" startAt="4"/>
            </a:pPr>
            <a:r>
              <a:rPr lang="es-CO" sz="2400" b="1" u="sng" dirty="0"/>
              <a:t>ESTADO PRODUCTIVO</a:t>
            </a:r>
          </a:p>
          <a:p>
            <a:pPr marL="514350" indent="-514350" algn="ctr">
              <a:buFont typeface="+mj-lt"/>
              <a:buAutoNum type="romanUcPeriod"/>
            </a:pPr>
            <a:r>
              <a:rPr lang="es-CO" sz="2000" b="1" dirty="0"/>
              <a:t>Vaca vs Novilla</a:t>
            </a:r>
          </a:p>
        </p:txBody>
      </p:sp>
      <p:pic>
        <p:nvPicPr>
          <p:cNvPr id="2" name="Imagen 1"/>
          <p:cNvPicPr>
            <a:picLocks noChangeAspect="1"/>
          </p:cNvPicPr>
          <p:nvPr/>
        </p:nvPicPr>
        <p:blipFill>
          <a:blip r:embed="rId3"/>
          <a:stretch>
            <a:fillRect/>
          </a:stretch>
        </p:blipFill>
        <p:spPr>
          <a:xfrm>
            <a:off x="20628" y="1081112"/>
            <a:ext cx="5847397" cy="2408863"/>
          </a:xfrm>
          <a:prstGeom prst="rect">
            <a:avLst/>
          </a:prstGeom>
        </p:spPr>
      </p:pic>
      <p:sp>
        <p:nvSpPr>
          <p:cNvPr id="7" name="Rectángulo 6"/>
          <p:cNvSpPr/>
          <p:nvPr/>
        </p:nvSpPr>
        <p:spPr>
          <a:xfrm>
            <a:off x="4540305" y="3064192"/>
            <a:ext cx="1431739" cy="276999"/>
          </a:xfrm>
          <a:prstGeom prst="rect">
            <a:avLst/>
          </a:prstGeom>
        </p:spPr>
        <p:txBody>
          <a:bodyPr wrap="none">
            <a:spAutoFit/>
          </a:bodyPr>
          <a:lstStyle/>
          <a:p>
            <a:r>
              <a:rPr lang="es-ES" sz="1200" dirty="0">
                <a:latin typeface="Calibri" panose="020F0502020204030204" pitchFamily="34" charset="0"/>
                <a:ea typeface="Calibri" panose="020F0502020204030204" pitchFamily="34" charset="0"/>
                <a:cs typeface="Times New Roman" panose="02020603050405020304" pitchFamily="18" charset="0"/>
              </a:rPr>
              <a:t>(Landry et al., 2016)</a:t>
            </a:r>
            <a:endParaRPr lang="es-CO" sz="1200" dirty="0"/>
          </a:p>
        </p:txBody>
      </p:sp>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411501" y="145217"/>
            <a:ext cx="1053321" cy="704502"/>
          </a:xfrm>
          <a:prstGeom prst="rect">
            <a:avLst/>
          </a:prstGeom>
        </p:spPr>
      </p:pic>
      <p:pic>
        <p:nvPicPr>
          <p:cNvPr id="9" name="Imagen 1"/>
          <p:cNvPicPr>
            <a:picLocks noChangeAspect="1"/>
          </p:cNvPicPr>
          <p:nvPr/>
        </p:nvPicPr>
        <p:blipFill>
          <a:blip r:embed="rId5"/>
          <a:stretch>
            <a:fillRect/>
          </a:stretch>
        </p:blipFill>
        <p:spPr>
          <a:xfrm>
            <a:off x="2229647" y="3489976"/>
            <a:ext cx="3223358" cy="3299090"/>
          </a:xfrm>
          <a:prstGeom prst="rect">
            <a:avLst/>
          </a:prstGeom>
        </p:spPr>
      </p:pic>
      <p:sp>
        <p:nvSpPr>
          <p:cNvPr id="10" name="Rectángulo 4"/>
          <p:cNvSpPr/>
          <p:nvPr/>
        </p:nvSpPr>
        <p:spPr>
          <a:xfrm>
            <a:off x="7524131" y="6596390"/>
            <a:ext cx="1661032" cy="261610"/>
          </a:xfrm>
          <a:prstGeom prst="rect">
            <a:avLst/>
          </a:prstGeom>
        </p:spPr>
        <p:txBody>
          <a:bodyPr wrap="none">
            <a:spAutoFit/>
          </a:bodyPr>
          <a:lstStyle/>
          <a:p>
            <a:r>
              <a:rPr lang="es-CO" sz="1100" dirty="0"/>
              <a:t>(Lévesque &amp; Sirard, 1994)</a:t>
            </a:r>
          </a:p>
        </p:txBody>
      </p:sp>
      <p:sp>
        <p:nvSpPr>
          <p:cNvPr id="11" name="CuadroTexto 5"/>
          <p:cNvSpPr txBox="1"/>
          <p:nvPr/>
        </p:nvSpPr>
        <p:spPr>
          <a:xfrm>
            <a:off x="6452436" y="5373215"/>
            <a:ext cx="2093080" cy="830997"/>
          </a:xfrm>
          <a:prstGeom prst="rect">
            <a:avLst/>
          </a:prstGeom>
          <a:noFill/>
        </p:spPr>
        <p:txBody>
          <a:bodyPr wrap="square" rtlCol="0">
            <a:spAutoFit/>
          </a:bodyPr>
          <a:lstStyle/>
          <a:p>
            <a:pPr marL="171450" indent="-171450">
              <a:buFont typeface="Arial" panose="020B0604020202020204" pitchFamily="34" charset="0"/>
              <a:buChar char="•"/>
            </a:pPr>
            <a:r>
              <a:rPr lang="es-CO" sz="1200" dirty="0"/>
              <a:t>Proteínas ribosomales</a:t>
            </a:r>
          </a:p>
          <a:p>
            <a:pPr marL="171450" indent="-171450">
              <a:buFont typeface="Arial" panose="020B0604020202020204" pitchFamily="34" charset="0"/>
              <a:buChar char="•"/>
            </a:pPr>
            <a:r>
              <a:rPr lang="es-CO" sz="1200" dirty="0"/>
              <a:t>Glicoproteínas (ZP)</a:t>
            </a:r>
          </a:p>
          <a:p>
            <a:pPr marL="171450" indent="-171450">
              <a:buFont typeface="Arial" panose="020B0604020202020204" pitchFamily="34" charset="0"/>
              <a:buChar char="•"/>
            </a:pPr>
            <a:r>
              <a:rPr lang="es-CO" sz="1200" dirty="0"/>
              <a:t>Enzimas ..</a:t>
            </a:r>
          </a:p>
          <a:p>
            <a:pPr marL="171450" indent="-171450">
              <a:buFont typeface="Arial" panose="020B0604020202020204" pitchFamily="34" charset="0"/>
              <a:buChar char="•"/>
            </a:pPr>
            <a:r>
              <a:rPr lang="es-CO" sz="1200" dirty="0"/>
              <a:t>Síntesis celular </a:t>
            </a:r>
          </a:p>
        </p:txBody>
      </p:sp>
      <p:sp>
        <p:nvSpPr>
          <p:cNvPr id="12" name="Flecha derecha 6"/>
          <p:cNvSpPr/>
          <p:nvPr/>
        </p:nvSpPr>
        <p:spPr>
          <a:xfrm>
            <a:off x="5463751" y="5517232"/>
            <a:ext cx="988685" cy="542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8359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0"/>
            <a:ext cx="8964488" cy="6741368"/>
          </a:xfrm>
          <a:prstGeom prst="rect">
            <a:avLst/>
          </a:prstGeom>
        </p:spPr>
      </p:pic>
      <p:sp>
        <p:nvSpPr>
          <p:cNvPr id="5" name="Rectángulo 4"/>
          <p:cNvSpPr/>
          <p:nvPr/>
        </p:nvSpPr>
        <p:spPr>
          <a:xfrm>
            <a:off x="5652120" y="6580656"/>
            <a:ext cx="4572000" cy="276999"/>
          </a:xfrm>
          <a:prstGeom prst="rect">
            <a:avLst/>
          </a:prstGeom>
        </p:spPr>
        <p:txBody>
          <a:bodyPr>
            <a:spAutoFit/>
          </a:bodyPr>
          <a:lstStyle/>
          <a:p>
            <a:r>
              <a:rPr lang="pl-PL" sz="1200" dirty="0"/>
              <a:t>(Warzych, Pawlak, Pszczola, Cieslak, &amp; Lechniak, 2016)</a:t>
            </a:r>
            <a:endParaRPr lang="es-CO" sz="1200" dirty="0"/>
          </a:p>
        </p:txBody>
      </p:sp>
      <p:cxnSp>
        <p:nvCxnSpPr>
          <p:cNvPr id="4" name="Conector recto de flecha 3"/>
          <p:cNvCxnSpPr/>
          <p:nvPr/>
        </p:nvCxnSpPr>
        <p:spPr>
          <a:xfrm flipV="1">
            <a:off x="2987824" y="1484784"/>
            <a:ext cx="158417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843808" y="3068960"/>
            <a:ext cx="1872208"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843808" y="3370684"/>
            <a:ext cx="1728192" cy="1858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652120" y="4941168"/>
            <a:ext cx="1224136"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7236296" y="4653136"/>
            <a:ext cx="504056"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843808" y="2564904"/>
            <a:ext cx="6120680" cy="36668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dirty="0"/>
          </a:p>
        </p:txBody>
      </p:sp>
    </p:spTree>
    <p:extLst>
      <p:ext uri="{BB962C8B-B14F-4D97-AF65-F5344CB8AC3E}">
        <p14:creationId xmlns:p14="http://schemas.microsoft.com/office/powerpoint/2010/main" val="13740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52" y="3678699"/>
            <a:ext cx="45624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100293706"/>
              </p:ext>
            </p:extLst>
          </p:nvPr>
        </p:nvGraphicFramePr>
        <p:xfrm>
          <a:off x="323528" y="1484785"/>
          <a:ext cx="8712967" cy="2016222"/>
        </p:xfrm>
        <a:graphic>
          <a:graphicData uri="http://schemas.openxmlformats.org/drawingml/2006/table">
            <a:tbl>
              <a:tblPr firstRow="1" firstCol="1" bandRow="1">
                <a:tableStyleId>{21E4AEA4-8DFA-4A89-87EB-49C32662AFE0}</a:tableStyleId>
              </a:tblPr>
              <a:tblGrid>
                <a:gridCol w="1435078">
                  <a:extLst>
                    <a:ext uri="{9D8B030D-6E8A-4147-A177-3AD203B41FA5}">
                      <a16:colId xmlns:a16="http://schemas.microsoft.com/office/drawing/2014/main" val="5196203"/>
                    </a:ext>
                  </a:extLst>
                </a:gridCol>
                <a:gridCol w="725162">
                  <a:extLst>
                    <a:ext uri="{9D8B030D-6E8A-4147-A177-3AD203B41FA5}">
                      <a16:colId xmlns:a16="http://schemas.microsoft.com/office/drawing/2014/main" val="2275798556"/>
                    </a:ext>
                  </a:extLst>
                </a:gridCol>
                <a:gridCol w="1368152">
                  <a:extLst>
                    <a:ext uri="{9D8B030D-6E8A-4147-A177-3AD203B41FA5}">
                      <a16:colId xmlns:a16="http://schemas.microsoft.com/office/drawing/2014/main" val="4111260740"/>
                    </a:ext>
                  </a:extLst>
                </a:gridCol>
                <a:gridCol w="1368152">
                  <a:extLst>
                    <a:ext uri="{9D8B030D-6E8A-4147-A177-3AD203B41FA5}">
                      <a16:colId xmlns:a16="http://schemas.microsoft.com/office/drawing/2014/main" val="3387493570"/>
                    </a:ext>
                  </a:extLst>
                </a:gridCol>
                <a:gridCol w="1296144">
                  <a:extLst>
                    <a:ext uri="{9D8B030D-6E8A-4147-A177-3AD203B41FA5}">
                      <a16:colId xmlns:a16="http://schemas.microsoft.com/office/drawing/2014/main" val="2517063136"/>
                    </a:ext>
                  </a:extLst>
                </a:gridCol>
                <a:gridCol w="2520279">
                  <a:extLst>
                    <a:ext uri="{9D8B030D-6E8A-4147-A177-3AD203B41FA5}">
                      <a16:colId xmlns:a16="http://schemas.microsoft.com/office/drawing/2014/main" val="3412014274"/>
                    </a:ext>
                  </a:extLst>
                </a:gridCol>
              </a:tblGrid>
              <a:tr h="6720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1200" dirty="0">
                          <a:effectLst/>
                        </a:rPr>
                        <a:t>BIOTIPO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Raza</a:t>
                      </a:r>
                    </a:p>
                  </a:txBody>
                  <a:tcPr marL="68580" marR="68580" marT="0" marB="0" anchor="ctr"/>
                </a:tc>
                <a:tc>
                  <a:txBody>
                    <a:bodyPr/>
                    <a:lstStyle/>
                    <a:p>
                      <a:pPr algn="ctr">
                        <a:lnSpc>
                          <a:spcPct val="115000"/>
                        </a:lnSpc>
                        <a:spcAft>
                          <a:spcPts val="0"/>
                        </a:spcAft>
                      </a:pPr>
                      <a:r>
                        <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ESTADO PRODUC</a:t>
                      </a:r>
                    </a:p>
                  </a:txBody>
                  <a:tcPr marL="68580" marR="68580" marT="0" marB="0" anchor="ctr"/>
                </a:tc>
                <a:tc>
                  <a:txBody>
                    <a:bodyPr/>
                    <a:lstStyle/>
                    <a:p>
                      <a:pPr algn="ctr">
                        <a:lnSpc>
                          <a:spcPct val="115000"/>
                        </a:lnSpc>
                        <a:spcAft>
                          <a:spcPts val="0"/>
                        </a:spcAft>
                      </a:pPr>
                      <a:r>
                        <a:rPr lang="es-ES" sz="1200" dirty="0">
                          <a:effectLst/>
                        </a:rPr>
                        <a:t> </a:t>
                      </a:r>
                      <a:r>
                        <a:rPr lang="es-ES" sz="1100" dirty="0">
                          <a:effectLst/>
                        </a:rPr>
                        <a:t>PROMEDIO OVOCITOS TOTALES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rPr>
                        <a:t>OVOCITOS VIABLES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rPr>
                        <a:t>BLASTOCISTOS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200" dirty="0">
                          <a:effectLst/>
                          <a:latin typeface="Calibri" panose="020F0502020204030204" pitchFamily="34" charset="0"/>
                          <a:ea typeface="Calibri" panose="020F0502020204030204" pitchFamily="34" charset="0"/>
                          <a:cs typeface="Times New Roman" panose="02020603050405020304" pitchFamily="18" charset="0"/>
                        </a:rPr>
                        <a:t>Referencias*</a:t>
                      </a:r>
                    </a:p>
                  </a:txBody>
                  <a:tcPr marL="68580" marR="68580" marT="0" marB="0" anchor="ctr"/>
                </a:tc>
                <a:extLst>
                  <a:ext uri="{0D108BD9-81ED-4DB2-BD59-A6C34878D82A}">
                    <a16:rowId xmlns:a16="http://schemas.microsoft.com/office/drawing/2014/main" val="582674855"/>
                  </a:ext>
                </a:extLst>
              </a:tr>
              <a:tr h="672074">
                <a:tc rowSpan="2">
                  <a:txBody>
                    <a:bodyPr/>
                    <a:lstStyle/>
                    <a:p>
                      <a:pPr algn="ctr">
                        <a:lnSpc>
                          <a:spcPct val="115000"/>
                        </a:lnSpc>
                        <a:spcAft>
                          <a:spcPts val="0"/>
                        </a:spcAft>
                      </a:pPr>
                      <a:r>
                        <a:rPr lang="es-CO" sz="1400" b="1" i="1" dirty="0">
                          <a:effectLst/>
                        </a:rPr>
                        <a:t>Bos</a:t>
                      </a:r>
                      <a:r>
                        <a:rPr lang="es-CO" sz="1400" b="1" i="1" baseline="0" dirty="0">
                          <a:effectLst/>
                        </a:rPr>
                        <a:t> taurus </a:t>
                      </a:r>
                      <a:r>
                        <a:rPr lang="es-CO" sz="1400" baseline="0" dirty="0">
                          <a:effectLst/>
                        </a:rPr>
                        <a:t> </a:t>
                      </a:r>
                    </a:p>
                    <a:p>
                      <a:pPr algn="ctr">
                        <a:lnSpc>
                          <a:spcPct val="115000"/>
                        </a:lnSpc>
                        <a:spcAft>
                          <a:spcPts val="0"/>
                        </a:spcAft>
                      </a:pPr>
                      <a:r>
                        <a:rPr lang="es-CO" sz="1400" baseline="0" dirty="0">
                          <a:effectLst/>
                        </a:rPr>
                        <a:t>Holstein </a:t>
                      </a:r>
                    </a:p>
                    <a:p>
                      <a:pPr algn="ctr">
                        <a:lnSpc>
                          <a:spcPct val="115000"/>
                        </a:lnSpc>
                        <a:spcAft>
                          <a:spcPts val="0"/>
                        </a:spcAft>
                      </a:pPr>
                      <a:r>
                        <a:rPr lang="es-CO" sz="1200" baseline="0" dirty="0">
                          <a:effectLst/>
                        </a:rPr>
                        <a:t>(n= 30)</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b="1" dirty="0">
                          <a:solidFill>
                            <a:srgbClr val="FF0000"/>
                          </a:solidFill>
                          <a:effectLst/>
                        </a:rPr>
                        <a:t>*Lact</a:t>
                      </a:r>
                      <a:endParaRPr lang="es-CO"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O" sz="1400" u="none" strike="noStrike" kern="1200" baseline="0" dirty="0"/>
                        <a:t>13,0 ± 1,7</a:t>
                      </a:r>
                      <a:endParaRPr lang="es-CO"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400" dirty="0">
                          <a:effectLst/>
                        </a:rPr>
                        <a:t>10,0 ± 1,3</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400" dirty="0">
                          <a:effectLst/>
                        </a:rPr>
                        <a:t>1,2</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pt-BR" sz="1200" dirty="0">
                          <a:effectLst/>
                        </a:rPr>
                        <a:t> (Vieira, Rodrigues, Castro Netto, et al., 2014)</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948044"/>
                  </a:ext>
                </a:extLst>
              </a:tr>
              <a:tr h="672074">
                <a:tc vMerge="1">
                  <a:txBody>
                    <a:bodyPr/>
                    <a:lstStyle/>
                    <a:p>
                      <a:pPr algn="ctr">
                        <a:lnSpc>
                          <a:spcPct val="115000"/>
                        </a:lnSpc>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CO" sz="1200" dirty="0">
                          <a:solidFill>
                            <a:schemeClr val="dk1"/>
                          </a:solidFill>
                          <a:effectLst/>
                          <a:latin typeface="+mn-lt"/>
                          <a:ea typeface="+mn-ea"/>
                          <a:cs typeface="+mn-cs"/>
                        </a:rPr>
                        <a:t>No </a:t>
                      </a:r>
                      <a:r>
                        <a:rPr lang="es-CO" sz="1200" baseline="0" dirty="0">
                          <a:solidFill>
                            <a:schemeClr val="dk1"/>
                          </a:solidFill>
                          <a:effectLst/>
                          <a:latin typeface="+mn-lt"/>
                          <a:ea typeface="+mn-ea"/>
                          <a:cs typeface="+mn-cs"/>
                        </a:rPr>
                        <a:t>lact</a:t>
                      </a:r>
                      <a:endParaRPr lang="es-C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400" dirty="0">
                          <a:effectLst/>
                        </a:rPr>
                        <a:t>10,9 ± 1,6</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400" dirty="0">
                          <a:effectLst/>
                        </a:rPr>
                        <a:t>8.5 ± 1.4</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400" dirty="0">
                          <a:effectLst/>
                        </a:rPr>
                        <a:t>2,8</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15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988770"/>
                  </a:ext>
                </a:extLst>
              </a:tr>
            </a:tbl>
          </a:graphicData>
        </a:graphic>
      </p:graphicFrame>
      <p:sp>
        <p:nvSpPr>
          <p:cNvPr id="3" name="Rectángulo 2"/>
          <p:cNvSpPr/>
          <p:nvPr/>
        </p:nvSpPr>
        <p:spPr>
          <a:xfrm>
            <a:off x="2777790" y="80277"/>
            <a:ext cx="3514040" cy="1138773"/>
          </a:xfrm>
          <a:prstGeom prst="rect">
            <a:avLst/>
          </a:prstGeom>
        </p:spPr>
        <p:txBody>
          <a:bodyPr wrap="none">
            <a:spAutoFit/>
          </a:bodyPr>
          <a:lstStyle/>
          <a:p>
            <a:pPr marL="457200" indent="-457200">
              <a:buFont typeface="+mj-lt"/>
              <a:buAutoNum type="alphaUcPeriod" startAt="4"/>
            </a:pPr>
            <a:r>
              <a:rPr lang="es-CO" sz="2400" b="1" u="sng" dirty="0"/>
              <a:t>ESTADO PRODUCTIVO</a:t>
            </a:r>
          </a:p>
          <a:p>
            <a:endParaRPr lang="es-CO" sz="2400" b="1" u="sng" dirty="0"/>
          </a:p>
          <a:p>
            <a:pPr marL="514350" indent="-150813" algn="ctr">
              <a:buFont typeface="+mj-lt"/>
              <a:buAutoNum type="romanUcPeriod" startAt="2"/>
            </a:pPr>
            <a:r>
              <a:rPr lang="es-CO" sz="2000" b="1" dirty="0"/>
              <a:t> Lactancia vs periodo seco</a:t>
            </a:r>
          </a:p>
        </p:txBody>
      </p:sp>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8163" y="430723"/>
            <a:ext cx="1190435" cy="799416"/>
          </a:xfrm>
          <a:prstGeom prst="rect">
            <a:avLst/>
          </a:prstGeom>
        </p:spPr>
      </p:pic>
      <p:sp>
        <p:nvSpPr>
          <p:cNvPr id="7" name="Rectángulo 6"/>
          <p:cNvSpPr/>
          <p:nvPr/>
        </p:nvSpPr>
        <p:spPr>
          <a:xfrm>
            <a:off x="6131407" y="6654552"/>
            <a:ext cx="2977097" cy="230832"/>
          </a:xfrm>
          <a:prstGeom prst="rect">
            <a:avLst/>
          </a:prstGeom>
        </p:spPr>
        <p:txBody>
          <a:bodyPr wrap="none">
            <a:spAutoFit/>
          </a:bodyPr>
          <a:lstStyle/>
          <a:p>
            <a:r>
              <a:rPr lang="pt-BR" sz="900" dirty="0"/>
              <a:t>(Seneda,  et al., 2001; Vieira, Rodrigues, Castro, et al., 2014)</a:t>
            </a:r>
            <a:endParaRPr lang="es-CO" sz="900" dirty="0"/>
          </a:p>
        </p:txBody>
      </p:sp>
      <p:pic>
        <p:nvPicPr>
          <p:cNvPr id="8" name="Imagen 7"/>
          <p:cNvPicPr>
            <a:picLocks noChangeAspect="1"/>
          </p:cNvPicPr>
          <p:nvPr/>
        </p:nvPicPr>
        <p:blipFill>
          <a:blip r:embed="rId5"/>
          <a:stretch>
            <a:fillRect/>
          </a:stretch>
        </p:blipFill>
        <p:spPr>
          <a:xfrm flipH="1">
            <a:off x="791758" y="419635"/>
            <a:ext cx="1278354" cy="779222"/>
          </a:xfrm>
          <a:prstGeom prst="rect">
            <a:avLst/>
          </a:prstGeom>
        </p:spPr>
      </p:pic>
      <p:sp>
        <p:nvSpPr>
          <p:cNvPr id="5" name="4 Elipse"/>
          <p:cNvSpPr/>
          <p:nvPr/>
        </p:nvSpPr>
        <p:spPr>
          <a:xfrm>
            <a:off x="3376873" y="612668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9 Conector recto de flecha"/>
          <p:cNvCxnSpPr/>
          <p:nvPr/>
        </p:nvCxnSpPr>
        <p:spPr>
          <a:xfrm>
            <a:off x="3520889" y="6198691"/>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529001" y="6055255"/>
            <a:ext cx="2669320" cy="430887"/>
          </a:xfrm>
          <a:prstGeom prst="rect">
            <a:avLst/>
          </a:prstGeom>
          <a:noFill/>
        </p:spPr>
        <p:txBody>
          <a:bodyPr wrap="none" rtlCol="0">
            <a:spAutoFit/>
          </a:bodyPr>
          <a:lstStyle/>
          <a:p>
            <a:r>
              <a:rPr lang="es-ES" sz="1100" dirty="0"/>
              <a:t> perforación ovocito</a:t>
            </a:r>
          </a:p>
          <a:p>
            <a:r>
              <a:rPr lang="es-ES" sz="1100" dirty="0"/>
              <a:t>Maduración nuclear pero no citoplasmática</a:t>
            </a:r>
          </a:p>
        </p:txBody>
      </p:sp>
      <p:sp>
        <p:nvSpPr>
          <p:cNvPr id="13" name="12 Elipse"/>
          <p:cNvSpPr/>
          <p:nvPr/>
        </p:nvSpPr>
        <p:spPr>
          <a:xfrm>
            <a:off x="3448881" y="4758531"/>
            <a:ext cx="32285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Elipse"/>
          <p:cNvSpPr/>
          <p:nvPr/>
        </p:nvSpPr>
        <p:spPr>
          <a:xfrm>
            <a:off x="3610306" y="4182467"/>
            <a:ext cx="414639"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7" name="16 Conector recto de flecha"/>
          <p:cNvCxnSpPr/>
          <p:nvPr/>
        </p:nvCxnSpPr>
        <p:spPr>
          <a:xfrm>
            <a:off x="3673289" y="4910485"/>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4681401" y="4767049"/>
            <a:ext cx="1547218" cy="430887"/>
          </a:xfrm>
          <a:prstGeom prst="rect">
            <a:avLst/>
          </a:prstGeom>
          <a:noFill/>
        </p:spPr>
        <p:txBody>
          <a:bodyPr wrap="none" rtlCol="0">
            <a:spAutoFit/>
          </a:bodyPr>
          <a:lstStyle/>
          <a:p>
            <a:r>
              <a:rPr lang="es-ES" sz="1100" dirty="0"/>
              <a:t>Oocito + calidad optimo</a:t>
            </a:r>
          </a:p>
          <a:p>
            <a:r>
              <a:rPr lang="es-ES" sz="1100" dirty="0"/>
              <a:t>+ cell cumulus</a:t>
            </a:r>
          </a:p>
        </p:txBody>
      </p:sp>
      <p:cxnSp>
        <p:nvCxnSpPr>
          <p:cNvPr id="19" name="18 Conector recto de flecha"/>
          <p:cNvCxnSpPr>
            <a:stCxn id="14" idx="6"/>
          </p:cNvCxnSpPr>
          <p:nvPr/>
        </p:nvCxnSpPr>
        <p:spPr>
          <a:xfrm flipV="1">
            <a:off x="4024945" y="4327064"/>
            <a:ext cx="1673125" cy="71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5692301" y="3925647"/>
            <a:ext cx="1935145" cy="600164"/>
          </a:xfrm>
          <a:prstGeom prst="rect">
            <a:avLst/>
          </a:prstGeom>
          <a:noFill/>
        </p:spPr>
        <p:txBody>
          <a:bodyPr wrap="none" rtlCol="0">
            <a:spAutoFit/>
          </a:bodyPr>
          <a:lstStyle/>
          <a:p>
            <a:r>
              <a:rPr lang="es-ES" sz="1100" dirty="0"/>
              <a:t>Viscosidad liquido</a:t>
            </a:r>
          </a:p>
          <a:p>
            <a:r>
              <a:rPr lang="es-ES" sz="1100" dirty="0"/>
              <a:t>Ocupa mayor volumen ovárico</a:t>
            </a:r>
          </a:p>
          <a:p>
            <a:r>
              <a:rPr lang="es-ES" sz="1100" dirty="0"/>
              <a:t>Altera otros folículos </a:t>
            </a:r>
          </a:p>
        </p:txBody>
      </p:sp>
      <p:pic>
        <p:nvPicPr>
          <p:cNvPr id="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9873" b="43381"/>
          <a:stretch/>
        </p:blipFill>
        <p:spPr bwMode="auto">
          <a:xfrm>
            <a:off x="7053293" y="5052660"/>
            <a:ext cx="1792647" cy="96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52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5433" y="2647063"/>
            <a:ext cx="5178241" cy="3848009"/>
          </a:xfrm>
          <a:prstGeom prst="rect">
            <a:avLst/>
          </a:prstGeom>
        </p:spPr>
      </p:pic>
      <p:sp>
        <p:nvSpPr>
          <p:cNvPr id="3" name="Rectángulo 2"/>
          <p:cNvSpPr/>
          <p:nvPr/>
        </p:nvSpPr>
        <p:spPr>
          <a:xfrm>
            <a:off x="7644998" y="6404285"/>
            <a:ext cx="1412566" cy="246221"/>
          </a:xfrm>
          <a:prstGeom prst="rect">
            <a:avLst/>
          </a:prstGeom>
        </p:spPr>
        <p:txBody>
          <a:bodyPr wrap="none">
            <a:spAutoFit/>
          </a:bodyPr>
          <a:lstStyle/>
          <a:p>
            <a:r>
              <a:rPr lang="da-DK" sz="1000" dirty="0"/>
              <a:t>(Vanholder et al., 2006)</a:t>
            </a:r>
            <a:endParaRPr lang="es-CO" sz="1000" dirty="0"/>
          </a:p>
        </p:txBody>
      </p:sp>
      <p:pic>
        <p:nvPicPr>
          <p:cNvPr id="7" name="Imagen 6"/>
          <p:cNvPicPr>
            <a:picLocks noChangeAspect="1"/>
          </p:cNvPicPr>
          <p:nvPr/>
        </p:nvPicPr>
        <p:blipFill>
          <a:blip r:embed="rId4"/>
          <a:stretch>
            <a:fillRect/>
          </a:stretch>
        </p:blipFill>
        <p:spPr>
          <a:xfrm>
            <a:off x="4778834" y="263140"/>
            <a:ext cx="3500976" cy="2156799"/>
          </a:xfrm>
          <a:prstGeom prst="rect">
            <a:avLst/>
          </a:prstGeom>
        </p:spPr>
      </p:pic>
      <p:pic>
        <p:nvPicPr>
          <p:cNvPr id="10" name="Imagen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27" y="52434"/>
            <a:ext cx="4165062" cy="2130979"/>
          </a:xfrm>
          <a:prstGeom prst="rect">
            <a:avLst/>
          </a:prstGeom>
        </p:spPr>
      </p:pic>
      <p:pic>
        <p:nvPicPr>
          <p:cNvPr id="11" name="Imagen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2264" y="2565851"/>
            <a:ext cx="3016912" cy="1409024"/>
          </a:xfrm>
          <a:prstGeom prst="rect">
            <a:avLst/>
          </a:prstGeom>
        </p:spPr>
      </p:pic>
      <p:sp>
        <p:nvSpPr>
          <p:cNvPr id="12" name="Flecha abajo 11"/>
          <p:cNvSpPr/>
          <p:nvPr/>
        </p:nvSpPr>
        <p:spPr>
          <a:xfrm>
            <a:off x="1955919" y="2392147"/>
            <a:ext cx="432048" cy="34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66" y="4357313"/>
            <a:ext cx="3755609" cy="2449997"/>
          </a:xfrm>
          <a:prstGeom prst="rect">
            <a:avLst/>
          </a:prstGeom>
        </p:spPr>
      </p:pic>
      <p:cxnSp>
        <p:nvCxnSpPr>
          <p:cNvPr id="21" name="Conector recto de flecha 20"/>
          <p:cNvCxnSpPr>
            <a:endCxn id="7" idx="1"/>
          </p:cNvCxnSpPr>
          <p:nvPr/>
        </p:nvCxnSpPr>
        <p:spPr>
          <a:xfrm flipV="1">
            <a:off x="2621079" y="1341540"/>
            <a:ext cx="2157755" cy="137375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4" name="Conector recto de flecha 13"/>
          <p:cNvCxnSpPr/>
          <p:nvPr/>
        </p:nvCxnSpPr>
        <p:spPr>
          <a:xfrm flipH="1">
            <a:off x="971642" y="3501008"/>
            <a:ext cx="792046" cy="214012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6" name="Flecha abajo 25"/>
          <p:cNvSpPr/>
          <p:nvPr/>
        </p:nvSpPr>
        <p:spPr>
          <a:xfrm>
            <a:off x="6286104" y="2439437"/>
            <a:ext cx="303146" cy="300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p:cNvSpPr txBox="1"/>
          <p:nvPr/>
        </p:nvSpPr>
        <p:spPr>
          <a:xfrm>
            <a:off x="5237624" y="4455651"/>
            <a:ext cx="648072" cy="230832"/>
          </a:xfrm>
          <a:prstGeom prst="rect">
            <a:avLst/>
          </a:prstGeom>
          <a:noFill/>
        </p:spPr>
        <p:txBody>
          <a:bodyPr wrap="square" rtlCol="0">
            <a:spAutoFit/>
          </a:bodyPr>
          <a:lstStyle/>
          <a:p>
            <a:r>
              <a:rPr lang="es-CO" sz="900" dirty="0"/>
              <a:t>LH↓</a:t>
            </a:r>
          </a:p>
        </p:txBody>
      </p:sp>
    </p:spTree>
    <p:extLst>
      <p:ext uri="{BB962C8B-B14F-4D97-AF65-F5344CB8AC3E}">
        <p14:creationId xmlns:p14="http://schemas.microsoft.com/office/powerpoint/2010/main" val="22870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404664"/>
            <a:ext cx="3026278" cy="954107"/>
          </a:xfrm>
          <a:prstGeom prst="rect">
            <a:avLst/>
          </a:prstGeom>
        </p:spPr>
        <p:txBody>
          <a:bodyPr wrap="none">
            <a:spAutoFit/>
          </a:bodyPr>
          <a:lstStyle/>
          <a:p>
            <a:pPr marL="514350" indent="-514350">
              <a:buFont typeface="+mj-lt"/>
              <a:buAutoNum type="romanUcPeriod" startAt="4"/>
            </a:pPr>
            <a:r>
              <a:rPr lang="es-CO" sz="2800" b="1" dirty="0"/>
              <a:t>CONCLUSIONES</a:t>
            </a:r>
          </a:p>
          <a:p>
            <a:endParaRPr lang="es-CO" sz="2800" b="1" dirty="0"/>
          </a:p>
        </p:txBody>
      </p:sp>
      <p:sp>
        <p:nvSpPr>
          <p:cNvPr id="3" name="CuadroTexto 2"/>
          <p:cNvSpPr txBox="1"/>
          <p:nvPr/>
        </p:nvSpPr>
        <p:spPr>
          <a:xfrm>
            <a:off x="539552" y="1484784"/>
            <a:ext cx="8064896" cy="4370427"/>
          </a:xfrm>
          <a:prstGeom prst="rect">
            <a:avLst/>
          </a:prstGeom>
          <a:noFill/>
        </p:spPr>
        <p:txBody>
          <a:bodyPr wrap="square" rtlCol="0">
            <a:spAutoFit/>
          </a:bodyPr>
          <a:lstStyle/>
          <a:p>
            <a:pPr marL="342900" indent="-342900" algn="just">
              <a:buFont typeface="+mj-lt"/>
              <a:buAutoNum type="arabicPeriod"/>
            </a:pPr>
            <a:r>
              <a:rPr lang="es-CO" sz="2000" dirty="0"/>
              <a:t>Tener en cuenta la importancia de estos factores para la selección donadora en programas In Vitro</a:t>
            </a:r>
          </a:p>
          <a:p>
            <a:pPr algn="just"/>
            <a:endParaRPr lang="es-CO" sz="2000" dirty="0"/>
          </a:p>
          <a:p>
            <a:pPr marL="342900" indent="-342900" algn="just">
              <a:buFont typeface="+mj-lt"/>
              <a:buAutoNum type="arabicPeriod" startAt="2"/>
            </a:pPr>
            <a:r>
              <a:rPr lang="es-CO" sz="2000" dirty="0"/>
              <a:t>Aprovechamiento de la adaptación de Bos Indicus en programas de transferencias embriones en Trópico Colombiano.</a:t>
            </a:r>
          </a:p>
          <a:p>
            <a:pPr marL="342900" indent="-342900" algn="just">
              <a:buFont typeface="+mj-lt"/>
              <a:buAutoNum type="arabicPeriod" startAt="2"/>
            </a:pPr>
            <a:endParaRPr lang="es-CO" sz="2000" dirty="0"/>
          </a:p>
          <a:p>
            <a:pPr marL="342900" indent="-342900" algn="just">
              <a:buFont typeface="+mj-lt"/>
              <a:buAutoNum type="arabicPeriod" startAt="2"/>
            </a:pPr>
            <a:r>
              <a:rPr lang="es-CO" sz="2000" dirty="0"/>
              <a:t>Medida mitigación/ prevención:</a:t>
            </a:r>
          </a:p>
          <a:p>
            <a:pPr marL="342900" indent="-342900" algn="just">
              <a:buFont typeface="+mj-lt"/>
              <a:buAutoNum type="arabicPeriod" startAt="2"/>
            </a:pPr>
            <a:endParaRPr lang="es-CO" sz="2000" dirty="0"/>
          </a:p>
          <a:p>
            <a:pPr marL="2246313" indent="-273050" algn="just">
              <a:buFont typeface="Arial" panose="020B0604020202020204" pitchFamily="34" charset="0"/>
              <a:buChar char="•"/>
            </a:pPr>
            <a:r>
              <a:rPr lang="es-CO" sz="2000" dirty="0"/>
              <a:t>Ambiente (°T optima)</a:t>
            </a:r>
          </a:p>
          <a:p>
            <a:pPr marL="2246313" indent="-273050" algn="just">
              <a:buFont typeface="Arial" panose="020B0604020202020204" pitchFamily="34" charset="0"/>
              <a:buChar char="•"/>
            </a:pPr>
            <a:r>
              <a:rPr lang="es-CO" sz="2000" dirty="0"/>
              <a:t>Edad </a:t>
            </a:r>
          </a:p>
          <a:p>
            <a:pPr marL="2246313" indent="-273050" algn="just">
              <a:buFont typeface="Arial" panose="020B0604020202020204" pitchFamily="34" charset="0"/>
              <a:buChar char="•"/>
            </a:pPr>
            <a:r>
              <a:rPr lang="es-CO" sz="2000" dirty="0"/>
              <a:t>Sanitario: cumplimientos requisitos autoridades</a:t>
            </a:r>
          </a:p>
          <a:p>
            <a:pPr marL="2246313" indent="-273050" algn="just">
              <a:buFont typeface="Arial" panose="020B0604020202020204" pitchFamily="34" charset="0"/>
              <a:buChar char="•"/>
            </a:pPr>
            <a:r>
              <a:rPr lang="es-CO" sz="2000" dirty="0"/>
              <a:t>BEN</a:t>
            </a:r>
          </a:p>
          <a:p>
            <a:pPr marL="1973263" algn="just"/>
            <a:endParaRPr lang="es-CO" sz="2000" dirty="0"/>
          </a:p>
          <a:p>
            <a:pPr marL="342900" indent="-342900" algn="just">
              <a:buFont typeface="+mj-lt"/>
              <a:buAutoNum type="arabicPeriod" startAt="2"/>
            </a:pPr>
            <a:endParaRPr lang="es-CO" sz="2000" dirty="0"/>
          </a:p>
        </p:txBody>
      </p:sp>
      <p:pic>
        <p:nvPicPr>
          <p:cNvPr id="5" name="Imagen 4"/>
          <p:cNvPicPr>
            <a:picLocks noChangeAspect="1"/>
          </p:cNvPicPr>
          <p:nvPr/>
        </p:nvPicPr>
        <p:blipFill rotWithShape="1">
          <a:blip r:embed="rId2"/>
          <a:srcRect l="4965" t="23422" r="4965" b="10626"/>
          <a:stretch/>
        </p:blipFill>
        <p:spPr>
          <a:xfrm>
            <a:off x="3491880" y="5302711"/>
            <a:ext cx="2572518" cy="1412776"/>
          </a:xfrm>
          <a:prstGeom prst="rect">
            <a:avLst/>
          </a:prstGeom>
        </p:spPr>
      </p:pic>
      <p:sp>
        <p:nvSpPr>
          <p:cNvPr id="4" name="3 CuadroTexto"/>
          <p:cNvSpPr txBox="1"/>
          <p:nvPr/>
        </p:nvSpPr>
        <p:spPr>
          <a:xfrm>
            <a:off x="5348275" y="6627168"/>
            <a:ext cx="899605" cy="230832"/>
          </a:xfrm>
          <a:prstGeom prst="rect">
            <a:avLst/>
          </a:prstGeom>
          <a:noFill/>
        </p:spPr>
        <p:txBody>
          <a:bodyPr wrap="none" rtlCol="0">
            <a:spAutoFit/>
          </a:bodyPr>
          <a:lstStyle/>
          <a:p>
            <a:r>
              <a:rPr lang="es-ES" sz="900" dirty="0"/>
              <a:t>(Villegas, 2016)</a:t>
            </a:r>
          </a:p>
        </p:txBody>
      </p:sp>
    </p:spTree>
    <p:extLst>
      <p:ext uri="{BB962C8B-B14F-4D97-AF65-F5344CB8AC3E}">
        <p14:creationId xmlns:p14="http://schemas.microsoft.com/office/powerpoint/2010/main" val="303717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0"/>
            <a:ext cx="1996059" cy="461665"/>
          </a:xfrm>
          <a:prstGeom prst="rect">
            <a:avLst/>
          </a:prstGeom>
        </p:spPr>
        <p:txBody>
          <a:bodyPr wrap="none">
            <a:spAutoFit/>
          </a:bodyPr>
          <a:lstStyle/>
          <a:p>
            <a:r>
              <a:rPr lang="es-CO" sz="2400" b="1" dirty="0"/>
              <a:t>BIBLIOGRAFÍA</a:t>
            </a:r>
            <a:endParaRPr lang="es-CO" sz="2800" b="1" dirty="0"/>
          </a:p>
        </p:txBody>
      </p:sp>
      <p:sp>
        <p:nvSpPr>
          <p:cNvPr id="5" name="CuadroTexto 4"/>
          <p:cNvSpPr txBox="1"/>
          <p:nvPr/>
        </p:nvSpPr>
        <p:spPr>
          <a:xfrm>
            <a:off x="179512" y="548680"/>
            <a:ext cx="8856984" cy="6463308"/>
          </a:xfrm>
          <a:prstGeom prst="rect">
            <a:avLst/>
          </a:prstGeom>
          <a:noFill/>
        </p:spPr>
        <p:txBody>
          <a:bodyPr wrap="square" rtlCol="0">
            <a:spAutoFit/>
          </a:bodyPr>
          <a:lstStyle/>
          <a:p>
            <a:pPr marL="171450" lvl="0" indent="-171450" algn="just">
              <a:buFont typeface="Arial" panose="020B0604020202020204" pitchFamily="34" charset="0"/>
              <a:buChar char="•"/>
            </a:pPr>
            <a:r>
              <a:rPr lang="es-CO" sz="900" dirty="0"/>
              <a:t>Baruselli, P. S., de Sá </a:t>
            </a:r>
            <a:r>
              <a:rPr lang="es-CO" sz="900" dirty="0" err="1"/>
              <a:t>Filho</a:t>
            </a:r>
            <a:r>
              <a:rPr lang="es-CO" sz="900" dirty="0"/>
              <a:t>, M. F., </a:t>
            </a:r>
            <a:r>
              <a:rPr lang="es-CO" sz="900" dirty="0" err="1"/>
              <a:t>Martins</a:t>
            </a:r>
            <a:r>
              <a:rPr lang="es-CO" sz="900" dirty="0"/>
              <a:t>, C. M., </a:t>
            </a:r>
            <a:r>
              <a:rPr lang="es-CO" sz="900" dirty="0" err="1"/>
              <a:t>Nasser</a:t>
            </a:r>
            <a:r>
              <a:rPr lang="es-CO" sz="900" dirty="0"/>
              <a:t>, L. F., Nogueira, M. F. G., Barros, C. M., &amp; </a:t>
            </a:r>
            <a:r>
              <a:rPr lang="es-CO" sz="900" dirty="0" err="1"/>
              <a:t>Bó</a:t>
            </a:r>
            <a:r>
              <a:rPr lang="es-CO" sz="900" dirty="0"/>
              <a:t>, G. A. (2006). </a:t>
            </a:r>
            <a:r>
              <a:rPr lang="es-CO" sz="900" dirty="0" err="1"/>
              <a:t>Superovulation</a:t>
            </a:r>
            <a:r>
              <a:rPr lang="es-CO" sz="900" dirty="0"/>
              <a:t> and </a:t>
            </a:r>
            <a:r>
              <a:rPr lang="es-CO" sz="900" dirty="0" err="1"/>
              <a:t>embryo</a:t>
            </a:r>
            <a:r>
              <a:rPr lang="es-CO" sz="900" dirty="0"/>
              <a:t> transfer in Bos indicus </a:t>
            </a:r>
            <a:r>
              <a:rPr lang="es-CO" sz="900" dirty="0" err="1"/>
              <a:t>cattle</a:t>
            </a:r>
            <a:r>
              <a:rPr lang="es-CO" sz="900" dirty="0"/>
              <a:t>. </a:t>
            </a:r>
            <a:r>
              <a:rPr lang="es-CO" sz="900" dirty="0" err="1"/>
              <a:t>Theriogenology</a:t>
            </a:r>
            <a:r>
              <a:rPr lang="es-CO" sz="900" dirty="0"/>
              <a:t>, 65(1), 77-88. </a:t>
            </a:r>
          </a:p>
          <a:p>
            <a:pPr marL="171450" lvl="0" indent="-171450" algn="just">
              <a:buFont typeface="Arial" panose="020B0604020202020204" pitchFamily="34" charset="0"/>
              <a:buChar char="•"/>
            </a:pPr>
            <a:r>
              <a:rPr lang="es-CO" sz="900" dirty="0"/>
              <a:t>Camargo, L. S. A., Viana, J. H. M., Ramos, A. A., </a:t>
            </a:r>
            <a:r>
              <a:rPr lang="es-CO" sz="900" dirty="0" err="1"/>
              <a:t>Serapião</a:t>
            </a:r>
            <a:r>
              <a:rPr lang="es-CO" sz="900" dirty="0"/>
              <a:t>, R. V., de </a:t>
            </a:r>
            <a:r>
              <a:rPr lang="es-CO" sz="900" dirty="0" err="1"/>
              <a:t>Sa</a:t>
            </a:r>
            <a:r>
              <a:rPr lang="es-CO" sz="900" dirty="0"/>
              <a:t>, W. F., Ferreira, A. M., … do Vale </a:t>
            </a:r>
            <a:r>
              <a:rPr lang="es-CO" sz="900" dirty="0" err="1"/>
              <a:t>Filho</a:t>
            </a:r>
            <a:r>
              <a:rPr lang="es-CO" sz="900" dirty="0"/>
              <a:t>, V. R. (2007). </a:t>
            </a:r>
            <a:r>
              <a:rPr lang="en-US" sz="900" dirty="0"/>
              <a:t>Developmental competence and expression of the </a:t>
            </a:r>
            <a:r>
              <a:rPr lang="en-US" sz="900" dirty="0" err="1"/>
              <a:t>Hsp</a:t>
            </a:r>
            <a:r>
              <a:rPr lang="en-US" sz="900" dirty="0"/>
              <a:t> 70.1 gene in oocytes obtained from Bos indicus and Bos </a:t>
            </a:r>
            <a:r>
              <a:rPr lang="en-US" sz="900" dirty="0" err="1"/>
              <a:t>taurus</a:t>
            </a:r>
            <a:r>
              <a:rPr lang="en-US" sz="900" dirty="0"/>
              <a:t> dairy cows in a tropical environment. </a:t>
            </a:r>
            <a:r>
              <a:rPr lang="en-US" sz="900" dirty="0" err="1"/>
              <a:t>Theriogenology</a:t>
            </a:r>
            <a:r>
              <a:rPr lang="en-US" sz="900" dirty="0"/>
              <a:t>, 68(4), 626-632. </a:t>
            </a:r>
            <a:endParaRPr lang="es-CO" sz="900" dirty="0"/>
          </a:p>
          <a:p>
            <a:pPr marL="171450" lvl="0" indent="-171450" algn="just">
              <a:buFont typeface="Arial" panose="020B0604020202020204" pitchFamily="34" charset="0"/>
              <a:buChar char="•"/>
            </a:pPr>
            <a:r>
              <a:rPr lang="en-US" sz="900" dirty="0" err="1"/>
              <a:t>Chebel</a:t>
            </a:r>
            <a:r>
              <a:rPr lang="en-US" sz="900" dirty="0"/>
              <a:t>, R. C., </a:t>
            </a:r>
            <a:r>
              <a:rPr lang="en-US" sz="900" dirty="0" err="1"/>
              <a:t>Demétrio</a:t>
            </a:r>
            <a:r>
              <a:rPr lang="en-US" sz="900" dirty="0"/>
              <a:t>, D. G. B., &amp; Metzger, J. (2008). Factors affecting success of embryo collection and transfer in large dairy herds. </a:t>
            </a:r>
            <a:r>
              <a:rPr lang="en-US" sz="900" dirty="0" err="1"/>
              <a:t>Theriogenology</a:t>
            </a:r>
            <a:r>
              <a:rPr lang="en-US" sz="900" dirty="0"/>
              <a:t>, 69(1), 98-106. </a:t>
            </a:r>
            <a:endParaRPr lang="es-CO" sz="900" dirty="0"/>
          </a:p>
          <a:p>
            <a:pPr marL="171450" lvl="0" indent="-171450" algn="just">
              <a:buFont typeface="Arial" panose="020B0604020202020204" pitchFamily="34" charset="0"/>
              <a:buChar char="•"/>
            </a:pPr>
            <a:r>
              <a:rPr lang="en-US" sz="900" dirty="0" err="1"/>
              <a:t>Farin</a:t>
            </a:r>
            <a:r>
              <a:rPr lang="en-US" sz="900" dirty="0"/>
              <a:t>, P., Moore, K., &amp; </a:t>
            </a:r>
            <a:r>
              <a:rPr lang="en-US" sz="900" dirty="0" err="1"/>
              <a:t>Drost</a:t>
            </a:r>
            <a:r>
              <a:rPr lang="en-US" sz="900" dirty="0"/>
              <a:t>, M. (2007). CHAPTER 63 - Assisted Reproductive Technologies in Cattle A2  - </a:t>
            </a:r>
            <a:r>
              <a:rPr lang="en-US" sz="900" dirty="0" err="1"/>
              <a:t>YOUNGQUIST</a:t>
            </a:r>
            <a:r>
              <a:rPr lang="en-US" sz="900" dirty="0"/>
              <a:t>, ROBERT S. </a:t>
            </a:r>
            <a:r>
              <a:rPr lang="en-US" sz="900" dirty="0" err="1"/>
              <a:t>En</a:t>
            </a:r>
            <a:r>
              <a:rPr lang="en-US" sz="900" dirty="0"/>
              <a:t> W. </a:t>
            </a:r>
            <a:r>
              <a:rPr lang="en-US" sz="900" dirty="0" err="1"/>
              <a:t>Threlfall</a:t>
            </a:r>
            <a:r>
              <a:rPr lang="en-US" sz="900" dirty="0"/>
              <a:t> (Ed.), Current Therapy in Large Animal </a:t>
            </a:r>
            <a:r>
              <a:rPr lang="en-US" sz="900" dirty="0" err="1"/>
              <a:t>Theriogenology</a:t>
            </a:r>
            <a:r>
              <a:rPr lang="en-US" sz="900" dirty="0"/>
              <a:t> (Second Edition) (pp. 496-508). Saint Louis: </a:t>
            </a:r>
            <a:r>
              <a:rPr lang="en-US" sz="900" dirty="0" err="1"/>
              <a:t>W.B</a:t>
            </a:r>
            <a:r>
              <a:rPr lang="en-US" sz="900" dirty="0"/>
              <a:t>. Saunders. </a:t>
            </a:r>
            <a:endParaRPr lang="es-CO" sz="900" dirty="0"/>
          </a:p>
          <a:p>
            <a:pPr marL="171450" lvl="0" indent="-171450" algn="just">
              <a:buFont typeface="Arial" panose="020B0604020202020204" pitchFamily="34" charset="0"/>
              <a:buChar char="•"/>
            </a:pPr>
            <a:r>
              <a:rPr lang="en-US" sz="900" dirty="0"/>
              <a:t>Hansen, P. J. (2004). Physiological and cellular adaptations of zebu cattle to thermal stress. Animal Reproduction Science, 82–83, 349-360. </a:t>
            </a:r>
            <a:endParaRPr lang="es-CO" sz="900" dirty="0"/>
          </a:p>
          <a:p>
            <a:pPr marL="171450" lvl="0" indent="-171450" algn="just">
              <a:buFont typeface="Arial" panose="020B0604020202020204" pitchFamily="34" charset="0"/>
              <a:buChar char="•"/>
            </a:pPr>
            <a:r>
              <a:rPr lang="en-US" sz="900" dirty="0"/>
              <a:t>Hansen, P. J., </a:t>
            </a:r>
            <a:r>
              <a:rPr lang="en-US" sz="900" dirty="0" err="1"/>
              <a:t>Drost</a:t>
            </a:r>
            <a:r>
              <a:rPr lang="en-US" sz="900" dirty="0"/>
              <a:t>, M., Rivera, R. M., Paula-Lopes, F. F., Al-</a:t>
            </a:r>
            <a:r>
              <a:rPr lang="en-US" sz="900" dirty="0" err="1"/>
              <a:t>Katanani</a:t>
            </a:r>
            <a:r>
              <a:rPr lang="en-US" sz="900" dirty="0"/>
              <a:t>, Y. M., </a:t>
            </a:r>
            <a:r>
              <a:rPr lang="en-US" sz="900" dirty="0" err="1"/>
              <a:t>Krininger</a:t>
            </a:r>
            <a:r>
              <a:rPr lang="en-US" sz="900" dirty="0"/>
              <a:t>, C. E., &amp; Chase, C. C. (2001). Adverse impact of heat stress on embryo production: causes and strategies for mitigation. </a:t>
            </a:r>
            <a:r>
              <a:rPr lang="en-US" sz="900" dirty="0" err="1"/>
              <a:t>Theriogenology</a:t>
            </a:r>
            <a:r>
              <a:rPr lang="en-US" sz="900" dirty="0"/>
              <a:t>, 55(1), 91-103. </a:t>
            </a:r>
            <a:endParaRPr lang="es-CO" sz="900" dirty="0"/>
          </a:p>
          <a:p>
            <a:pPr marL="171450" lvl="0" indent="-171450" algn="just">
              <a:buFont typeface="Arial" panose="020B0604020202020204" pitchFamily="34" charset="0"/>
              <a:buChar char="•"/>
            </a:pPr>
            <a:r>
              <a:rPr lang="en-US" sz="900" dirty="0" err="1"/>
              <a:t>Hasler</a:t>
            </a:r>
            <a:r>
              <a:rPr lang="en-US" sz="900" dirty="0"/>
              <a:t>, J. F. (2014). Forty years of embryo transfer in cattle: A review focusing on the journal </a:t>
            </a:r>
            <a:r>
              <a:rPr lang="en-US" sz="900" dirty="0" err="1"/>
              <a:t>Theriogenology</a:t>
            </a:r>
            <a:r>
              <a:rPr lang="en-US" sz="900" dirty="0"/>
              <a:t>, the growth of the industry in North America, and personal reminisces. </a:t>
            </a:r>
            <a:r>
              <a:rPr lang="en-US" sz="900" dirty="0" err="1"/>
              <a:t>Theriogenology</a:t>
            </a:r>
            <a:r>
              <a:rPr lang="en-US" sz="900" dirty="0"/>
              <a:t>, 81(1), 152-169.</a:t>
            </a:r>
            <a:endParaRPr lang="es-CO" sz="900" dirty="0"/>
          </a:p>
          <a:p>
            <a:pPr marL="171450" lvl="0" indent="-171450" algn="just">
              <a:buFont typeface="Arial" panose="020B0604020202020204" pitchFamily="34" charset="0"/>
              <a:buChar char="•"/>
            </a:pPr>
            <a:r>
              <a:rPr lang="en-US" sz="900" dirty="0"/>
              <a:t>Landry, D. A., </a:t>
            </a:r>
            <a:r>
              <a:rPr lang="en-US" sz="900" dirty="0" err="1"/>
              <a:t>Bellefleur</a:t>
            </a:r>
            <a:r>
              <a:rPr lang="en-US" sz="900" dirty="0"/>
              <a:t>, A.-M., </a:t>
            </a:r>
            <a:r>
              <a:rPr lang="en-US" sz="900" dirty="0" err="1"/>
              <a:t>Labrecque</a:t>
            </a:r>
            <a:r>
              <a:rPr lang="en-US" sz="900" dirty="0"/>
              <a:t>, R., Grand, F.-X., </a:t>
            </a:r>
            <a:r>
              <a:rPr lang="en-US" sz="900" dirty="0" err="1"/>
              <a:t>Vigneault</a:t>
            </a:r>
            <a:r>
              <a:rPr lang="en-US" sz="900" dirty="0"/>
              <a:t>, C., </a:t>
            </a:r>
            <a:r>
              <a:rPr lang="en-US" sz="900" dirty="0" err="1"/>
              <a:t>Blondin</a:t>
            </a:r>
            <a:r>
              <a:rPr lang="en-US" sz="900" dirty="0"/>
              <a:t>, P., &amp; </a:t>
            </a:r>
            <a:r>
              <a:rPr lang="en-US" sz="900" dirty="0" err="1"/>
              <a:t>Sirard</a:t>
            </a:r>
            <a:r>
              <a:rPr lang="en-US" sz="900" dirty="0"/>
              <a:t>, M.-A. (2016). Effect of cow age on the in vitro developmental competence of oocytes obtained after </a:t>
            </a:r>
            <a:r>
              <a:rPr lang="en-US" sz="900" dirty="0" err="1"/>
              <a:t>FSH</a:t>
            </a:r>
            <a:r>
              <a:rPr lang="en-US" sz="900" dirty="0"/>
              <a:t> stimulation and coasting treatments. </a:t>
            </a:r>
            <a:r>
              <a:rPr lang="en-US" sz="900" dirty="0" err="1"/>
              <a:t>Theriogenology</a:t>
            </a:r>
            <a:r>
              <a:rPr lang="en-US" sz="900" dirty="0"/>
              <a:t>, 86(5), 1240-1246. </a:t>
            </a:r>
            <a:endParaRPr lang="es-CO" sz="900" dirty="0"/>
          </a:p>
          <a:p>
            <a:pPr marL="171450" lvl="0" indent="-171450" algn="just">
              <a:buFont typeface="Arial" panose="020B0604020202020204" pitchFamily="34" charset="0"/>
              <a:buChar char="•"/>
            </a:pPr>
            <a:r>
              <a:rPr lang="en-US" sz="900" dirty="0"/>
              <a:t>Leroy, J. L. M. ., </a:t>
            </a:r>
            <a:r>
              <a:rPr lang="en-US" sz="900" dirty="0" err="1"/>
              <a:t>Vanholder</a:t>
            </a:r>
            <a:r>
              <a:rPr lang="en-US" sz="900" dirty="0"/>
              <a:t>, T., </a:t>
            </a:r>
            <a:r>
              <a:rPr lang="en-US" sz="900" dirty="0" err="1"/>
              <a:t>Delanghe</a:t>
            </a:r>
            <a:r>
              <a:rPr lang="en-US" sz="900" dirty="0"/>
              <a:t>, J. ., </a:t>
            </a:r>
            <a:r>
              <a:rPr lang="en-US" sz="900" dirty="0" err="1"/>
              <a:t>Opsomer</a:t>
            </a:r>
            <a:r>
              <a:rPr lang="en-US" sz="900" dirty="0"/>
              <a:t>, G., Van </a:t>
            </a:r>
            <a:r>
              <a:rPr lang="en-US" sz="900" dirty="0" err="1"/>
              <a:t>Soom</a:t>
            </a:r>
            <a:r>
              <a:rPr lang="en-US" sz="900" dirty="0"/>
              <a:t>, A., </a:t>
            </a:r>
            <a:r>
              <a:rPr lang="en-US" sz="900" dirty="0" err="1"/>
              <a:t>Bols</a:t>
            </a:r>
            <a:r>
              <a:rPr lang="en-US" sz="900" dirty="0"/>
              <a:t>, P. E. ., … de </a:t>
            </a:r>
            <a:r>
              <a:rPr lang="en-US" sz="900" dirty="0" err="1"/>
              <a:t>Kruif</a:t>
            </a:r>
            <a:r>
              <a:rPr lang="en-US" sz="900" dirty="0"/>
              <a:t>, A. (2004). Metabolic changes in follicular fluid of the dominant follicle in high-yielding dairy cows early post partum. </a:t>
            </a:r>
            <a:r>
              <a:rPr lang="en-US" sz="900" dirty="0" err="1"/>
              <a:t>Theriogenology</a:t>
            </a:r>
            <a:r>
              <a:rPr lang="en-US" sz="900" dirty="0"/>
              <a:t>, 62(6), 1131-1143. </a:t>
            </a:r>
            <a:endParaRPr lang="es-CO" sz="900" dirty="0"/>
          </a:p>
          <a:p>
            <a:pPr marL="171450" lvl="0" indent="-171450" algn="just">
              <a:buFont typeface="Arial" panose="020B0604020202020204" pitchFamily="34" charset="0"/>
              <a:buChar char="•"/>
            </a:pPr>
            <a:r>
              <a:rPr lang="en-US" sz="900" dirty="0"/>
              <a:t>Lévesque, J. T., &amp; </a:t>
            </a:r>
            <a:r>
              <a:rPr lang="en-US" sz="900" dirty="0" err="1"/>
              <a:t>Sirard</a:t>
            </a:r>
            <a:r>
              <a:rPr lang="en-US" sz="900" dirty="0"/>
              <a:t>, M. A. (1994). Proteins in oocytes from calves and adult cows before maturation: relationship with their development capacity. </a:t>
            </a:r>
            <a:r>
              <a:rPr lang="es-CO" sz="900" dirty="0" err="1"/>
              <a:t>Reproduction</a:t>
            </a:r>
            <a:r>
              <a:rPr lang="es-CO" sz="900" dirty="0"/>
              <a:t>, </a:t>
            </a:r>
            <a:r>
              <a:rPr lang="es-CO" sz="900" dirty="0" err="1"/>
              <a:t>Nutrition</a:t>
            </a:r>
            <a:r>
              <a:rPr lang="es-CO" sz="900" dirty="0"/>
              <a:t>, </a:t>
            </a:r>
            <a:r>
              <a:rPr lang="es-CO" sz="900" dirty="0" err="1"/>
              <a:t>Development</a:t>
            </a:r>
            <a:r>
              <a:rPr lang="es-CO" sz="900" dirty="0"/>
              <a:t>, 34(2), 133-139.</a:t>
            </a:r>
          </a:p>
          <a:p>
            <a:pPr marL="171450" lvl="0" indent="-171450" algn="just">
              <a:buFont typeface="Arial" panose="020B0604020202020204" pitchFamily="34" charset="0"/>
              <a:buChar char="•"/>
            </a:pPr>
            <a:r>
              <a:rPr lang="es-CO" sz="900" dirty="0"/>
              <a:t>Lucy, M. C. (2008). Repartición de los nutrientes y función reproductiva en vacas lecheras. Taurus.</a:t>
            </a:r>
          </a:p>
          <a:p>
            <a:pPr marL="171450" lvl="0" indent="-171450" algn="just">
              <a:buFont typeface="Arial" panose="020B0604020202020204" pitchFamily="34" charset="0"/>
              <a:buChar char="•"/>
            </a:pPr>
            <a:r>
              <a:rPr lang="es-CO" sz="900" dirty="0"/>
              <a:t>Paes, V. M., Vieira, L. A., </a:t>
            </a:r>
            <a:r>
              <a:rPr lang="es-CO" sz="900" dirty="0" err="1"/>
              <a:t>Correia</a:t>
            </a:r>
            <a:r>
              <a:rPr lang="es-CO" sz="900" dirty="0"/>
              <a:t>, H. H. V., </a:t>
            </a:r>
            <a:r>
              <a:rPr lang="es-CO" sz="900" dirty="0" err="1"/>
              <a:t>Sa</a:t>
            </a:r>
            <a:r>
              <a:rPr lang="es-CO" sz="900" dirty="0"/>
              <a:t>, N. A. R., </a:t>
            </a:r>
            <a:r>
              <a:rPr lang="es-CO" sz="900" dirty="0" err="1"/>
              <a:t>Moura</a:t>
            </a:r>
            <a:r>
              <a:rPr lang="es-CO" sz="900" dirty="0"/>
              <a:t>, A. A. A., Sales, A. D., … </a:t>
            </a:r>
            <a:r>
              <a:rPr lang="en-US" sz="900" dirty="0" err="1"/>
              <a:t>Figueiredo</a:t>
            </a:r>
            <a:r>
              <a:rPr lang="en-US" sz="900" dirty="0"/>
              <a:t>, J. R. (2016). Effect of heat stress on the survival and development of in vitro cultured bovine </a:t>
            </a:r>
            <a:r>
              <a:rPr lang="en-US" sz="900" dirty="0" err="1"/>
              <a:t>preantral</a:t>
            </a:r>
            <a:r>
              <a:rPr lang="en-US" sz="900" dirty="0"/>
              <a:t> follicles and on in vitro maturation of cumulus–oocyte complex. </a:t>
            </a:r>
            <a:r>
              <a:rPr lang="es-CO" sz="900" dirty="0" err="1"/>
              <a:t>Theriogenology</a:t>
            </a:r>
            <a:r>
              <a:rPr lang="es-CO" sz="900" dirty="0"/>
              <a:t>, 86(4), 994-1003. </a:t>
            </a:r>
          </a:p>
          <a:p>
            <a:pPr marL="171450" lvl="0" indent="-171450" algn="just">
              <a:buFont typeface="Arial" panose="020B0604020202020204" pitchFamily="34" charset="0"/>
              <a:buChar char="•"/>
            </a:pPr>
            <a:r>
              <a:rPr lang="es-CO" sz="900" dirty="0"/>
              <a:t>Palma, G. (2001). Biotecnología de la reproducción. Gustavo A. Palma.</a:t>
            </a:r>
          </a:p>
          <a:p>
            <a:pPr marL="171450" lvl="0" indent="-171450" algn="just">
              <a:buFont typeface="Arial" panose="020B0604020202020204" pitchFamily="34" charset="0"/>
              <a:buChar char="•"/>
            </a:pPr>
            <a:r>
              <a:rPr lang="en-US" sz="900" dirty="0"/>
              <a:t>Phillips, P. E., &amp; </a:t>
            </a:r>
            <a:r>
              <a:rPr lang="en-US" sz="900" dirty="0" err="1"/>
              <a:t>Jahnke</a:t>
            </a:r>
            <a:r>
              <a:rPr lang="en-US" sz="900" dirty="0"/>
              <a:t>, M. M. (2016). Embryo Transfer (Techniques, Donors, and Recipients). Veterinary Clinics of North America: Food Animal Practice, 32(2), 365-385. </a:t>
            </a:r>
            <a:endParaRPr lang="es-CO" sz="900" dirty="0"/>
          </a:p>
          <a:p>
            <a:pPr marL="171450" lvl="0" indent="-171450" algn="just">
              <a:buFont typeface="Arial" panose="020B0604020202020204" pitchFamily="34" charset="0"/>
              <a:buChar char="•"/>
            </a:pPr>
            <a:r>
              <a:rPr lang="en-US" sz="900" dirty="0"/>
              <a:t>Ponsart, C., &amp; Pozzi, N. (2013). Sanitary requirements for bovine gametes and embryos in international trade. Anim. </a:t>
            </a:r>
            <a:r>
              <a:rPr lang="en-US" sz="900" dirty="0" err="1"/>
              <a:t>Reprod</a:t>
            </a:r>
            <a:r>
              <a:rPr lang="en-US" sz="900" dirty="0"/>
              <a:t>, 10(3), 283–296.</a:t>
            </a:r>
            <a:endParaRPr lang="es-CO" sz="900" dirty="0"/>
          </a:p>
          <a:p>
            <a:pPr marL="171450" lvl="0" indent="-171450" algn="just">
              <a:buFont typeface="Arial" panose="020B0604020202020204" pitchFamily="34" charset="0"/>
              <a:buChar char="•"/>
            </a:pPr>
            <a:r>
              <a:rPr lang="en-US" sz="900" dirty="0"/>
              <a:t>Pontes, J. H. F., </a:t>
            </a:r>
            <a:r>
              <a:rPr lang="en-US" sz="900" dirty="0" err="1"/>
              <a:t>Melo</a:t>
            </a:r>
            <a:r>
              <a:rPr lang="en-US" sz="900" dirty="0"/>
              <a:t> </a:t>
            </a:r>
            <a:r>
              <a:rPr lang="en-US" sz="900" dirty="0" err="1"/>
              <a:t>Sterza</a:t>
            </a:r>
            <a:r>
              <a:rPr lang="en-US" sz="900" dirty="0"/>
              <a:t>, F. A., Basso, A. C., Ferreira, C. R., </a:t>
            </a:r>
            <a:r>
              <a:rPr lang="en-US" sz="900" dirty="0" err="1"/>
              <a:t>Sanches</a:t>
            </a:r>
            <a:r>
              <a:rPr lang="en-US" sz="900" dirty="0"/>
              <a:t>, B. V., Rubin, K. C. P., &amp; </a:t>
            </a:r>
            <a:r>
              <a:rPr lang="en-US" sz="900" dirty="0" err="1"/>
              <a:t>Seneda</a:t>
            </a:r>
            <a:r>
              <a:rPr lang="en-US" sz="900" dirty="0"/>
              <a:t>, M. M. (2011). Ovum pick up, in vitro embryo production, and pregnancy rates from a large-scale commercial program using Nelore cattle (Bos indicus) donors. </a:t>
            </a:r>
            <a:r>
              <a:rPr lang="en-US" sz="900" dirty="0" err="1"/>
              <a:t>Theriogenology</a:t>
            </a:r>
            <a:r>
              <a:rPr lang="en-US" sz="900" dirty="0"/>
              <a:t>, 75(9), 1640-1646. </a:t>
            </a:r>
            <a:endParaRPr lang="es-CO" sz="900" dirty="0"/>
          </a:p>
          <a:p>
            <a:pPr marL="171450" lvl="0" indent="-171450" algn="just">
              <a:buFont typeface="Arial" panose="020B0604020202020204" pitchFamily="34" charset="0"/>
              <a:buChar char="•"/>
            </a:pPr>
            <a:r>
              <a:rPr lang="en-US" sz="900" dirty="0"/>
              <a:t>Pontes, J. H. F., Silva, K. C. F., Basso, A. C., </a:t>
            </a:r>
            <a:r>
              <a:rPr lang="en-US" sz="900" dirty="0" err="1"/>
              <a:t>Rigo</a:t>
            </a:r>
            <a:r>
              <a:rPr lang="en-US" sz="900" dirty="0"/>
              <a:t>, A. G., Ferreira, C. R., Santos, G. M. G., … </a:t>
            </a:r>
            <a:r>
              <a:rPr lang="en-US" sz="900" dirty="0" err="1"/>
              <a:t>Seneda</a:t>
            </a:r>
            <a:r>
              <a:rPr lang="en-US" sz="900" dirty="0"/>
              <a:t>, M. M. (2010). Large-scale in vitro embryo production and pregnancy rates from Bos </a:t>
            </a:r>
            <a:r>
              <a:rPr lang="en-US" sz="900" dirty="0" err="1"/>
              <a:t>taurus</a:t>
            </a:r>
            <a:r>
              <a:rPr lang="en-US" sz="900" dirty="0"/>
              <a:t>, Bos indicus, and indicus-</a:t>
            </a:r>
            <a:r>
              <a:rPr lang="en-US" sz="900" dirty="0" err="1"/>
              <a:t>taurus</a:t>
            </a:r>
            <a:r>
              <a:rPr lang="en-US" sz="900" dirty="0"/>
              <a:t> dairy cows using sexed sperm. </a:t>
            </a:r>
            <a:r>
              <a:rPr lang="es-CO" sz="900" dirty="0" err="1"/>
              <a:t>Theriogenology</a:t>
            </a:r>
            <a:r>
              <a:rPr lang="es-CO" sz="900" dirty="0"/>
              <a:t>, 74(8), 1349-1355. </a:t>
            </a:r>
          </a:p>
          <a:p>
            <a:pPr marL="171450" lvl="0" indent="-171450" algn="just">
              <a:buFont typeface="Arial" panose="020B0604020202020204" pitchFamily="34" charset="0"/>
              <a:buChar char="•"/>
            </a:pPr>
            <a:r>
              <a:rPr lang="es-CO" sz="900" dirty="0"/>
              <a:t>Reyes, M. D. los, Aguayo, J. P., Campo, H. del, &amp; Barros, C. (1999). Evaluación de ovocitos de vaca para maduración en cultivo. Avances en Ciencias Veterinarias, 14(1-2). </a:t>
            </a:r>
          </a:p>
          <a:p>
            <a:pPr marL="171450" lvl="0" indent="-171450" algn="just">
              <a:buFont typeface="Arial" panose="020B0604020202020204" pitchFamily="34" charset="0"/>
              <a:buChar char="•"/>
            </a:pPr>
            <a:r>
              <a:rPr lang="en-US" sz="900" dirty="0"/>
              <a:t>Rocha, A., Randel, R. D., Broussard, J. R., Lim, J. M., Blair, R. M., </a:t>
            </a:r>
            <a:r>
              <a:rPr lang="en-US" sz="900" dirty="0" err="1"/>
              <a:t>Roussel</a:t>
            </a:r>
            <a:r>
              <a:rPr lang="en-US" sz="900" dirty="0"/>
              <a:t>, J. D., … Hansel, W. (1998). High environmental temperature and humidity decrease oocyte quality in Bos </a:t>
            </a:r>
            <a:r>
              <a:rPr lang="en-US" sz="900" dirty="0" err="1"/>
              <a:t>taurus</a:t>
            </a:r>
            <a:r>
              <a:rPr lang="en-US" sz="900" dirty="0"/>
              <a:t> but not in Bos </a:t>
            </a:r>
            <a:r>
              <a:rPr lang="en-US" sz="900" dirty="0" err="1"/>
              <a:t>taurus</a:t>
            </a:r>
            <a:r>
              <a:rPr lang="en-US" sz="900" dirty="0"/>
              <a:t> cows. </a:t>
            </a:r>
            <a:r>
              <a:rPr lang="es-CO" sz="900" dirty="0" err="1"/>
              <a:t>Theriogenology</a:t>
            </a:r>
            <a:r>
              <a:rPr lang="es-CO" sz="900" dirty="0"/>
              <a:t>, 49(3), 657-665. </a:t>
            </a:r>
          </a:p>
          <a:p>
            <a:pPr marL="171450" lvl="0" indent="-171450" algn="just">
              <a:buFont typeface="Arial" panose="020B0604020202020204" pitchFamily="34" charset="0"/>
              <a:buChar char="•"/>
            </a:pPr>
            <a:r>
              <a:rPr lang="es-CO" sz="900" dirty="0"/>
              <a:t>Sartori, R., </a:t>
            </a:r>
            <a:r>
              <a:rPr lang="es-CO" sz="900" dirty="0" err="1"/>
              <a:t>Baruselli</a:t>
            </a:r>
            <a:r>
              <a:rPr lang="es-CO" sz="900" dirty="0"/>
              <a:t>, P. S., Barros, C. M., &amp; Bastos, M. R. (2013). LAS DIFERENCIAS EN LA FISIOLOGÍA DE LA REPRODUCCIÓN ENTRE BOS TAURUS Y BOS INDICUS. En 10 Simposio Internacional de Reproducción Animal : resúmenes (Vol. 1, p. 381). Córdoba, Argentina: Instituto De Reproducción Animal Córdoba.</a:t>
            </a:r>
          </a:p>
          <a:p>
            <a:pPr marL="171450" lvl="0" indent="-171450" algn="just">
              <a:buFont typeface="Arial" panose="020B0604020202020204" pitchFamily="34" charset="0"/>
              <a:buChar char="•"/>
            </a:pPr>
            <a:r>
              <a:rPr lang="es-CO" sz="900" dirty="0" err="1"/>
              <a:t>Seneda</a:t>
            </a:r>
            <a:r>
              <a:rPr lang="es-CO" sz="900" dirty="0"/>
              <a:t>, M. M., </a:t>
            </a:r>
            <a:r>
              <a:rPr lang="es-CO" sz="900" dirty="0" err="1"/>
              <a:t>Esper</a:t>
            </a:r>
            <a:r>
              <a:rPr lang="es-CO" sz="900" dirty="0"/>
              <a:t>, C. R., </a:t>
            </a:r>
            <a:r>
              <a:rPr lang="es-CO" sz="900" dirty="0" err="1"/>
              <a:t>Garcia</a:t>
            </a:r>
            <a:r>
              <a:rPr lang="es-CO" sz="900" dirty="0"/>
              <a:t>, J. M., de Oliveira, J. A., &amp; </a:t>
            </a:r>
            <a:r>
              <a:rPr lang="es-CO" sz="900" dirty="0" err="1"/>
              <a:t>Vantini</a:t>
            </a:r>
            <a:r>
              <a:rPr lang="es-CO" sz="900" dirty="0"/>
              <a:t>, R. (2001). </a:t>
            </a:r>
            <a:r>
              <a:rPr lang="es-CO" sz="900" dirty="0" err="1"/>
              <a:t>Relationship</a:t>
            </a:r>
            <a:r>
              <a:rPr lang="es-CO" sz="900" dirty="0"/>
              <a:t> </a:t>
            </a:r>
            <a:r>
              <a:rPr lang="es-CO" sz="900" dirty="0" err="1"/>
              <a:t>between</a:t>
            </a:r>
            <a:r>
              <a:rPr lang="es-CO" sz="900" dirty="0"/>
              <a:t> </a:t>
            </a:r>
            <a:r>
              <a:rPr lang="es-CO" sz="900" dirty="0" err="1"/>
              <a:t>follicle</a:t>
            </a:r>
            <a:r>
              <a:rPr lang="es-CO" sz="900" dirty="0"/>
              <a:t> </a:t>
            </a:r>
            <a:r>
              <a:rPr lang="es-CO" sz="900" dirty="0" err="1"/>
              <a:t>size</a:t>
            </a:r>
            <a:r>
              <a:rPr lang="es-CO" sz="900" dirty="0"/>
              <a:t> and </a:t>
            </a:r>
            <a:r>
              <a:rPr lang="es-CO" sz="900" dirty="0" err="1"/>
              <a:t>ultrasound-guided</a:t>
            </a:r>
            <a:r>
              <a:rPr lang="es-CO" sz="900" dirty="0"/>
              <a:t> </a:t>
            </a:r>
            <a:r>
              <a:rPr lang="es-CO" sz="900" dirty="0" err="1"/>
              <a:t>transvaginal</a:t>
            </a:r>
            <a:r>
              <a:rPr lang="es-CO" sz="900" dirty="0"/>
              <a:t> </a:t>
            </a:r>
            <a:r>
              <a:rPr lang="es-CO" sz="900" dirty="0" err="1"/>
              <a:t>oocyte</a:t>
            </a:r>
            <a:r>
              <a:rPr lang="es-CO" sz="900" dirty="0"/>
              <a:t> </a:t>
            </a:r>
            <a:r>
              <a:rPr lang="es-CO" sz="900" dirty="0" err="1"/>
              <a:t>recovery</a:t>
            </a:r>
            <a:r>
              <a:rPr lang="es-CO" sz="900" dirty="0"/>
              <a:t>. Animal </a:t>
            </a:r>
            <a:r>
              <a:rPr lang="es-CO" sz="900" dirty="0" err="1"/>
              <a:t>Reproduction</a:t>
            </a:r>
            <a:r>
              <a:rPr lang="es-CO" sz="900" dirty="0"/>
              <a:t> </a:t>
            </a:r>
            <a:r>
              <a:rPr lang="es-CO" sz="900" dirty="0" err="1"/>
              <a:t>Science</a:t>
            </a:r>
            <a:r>
              <a:rPr lang="es-CO" sz="900" dirty="0"/>
              <a:t>, 67(1), 37-43.</a:t>
            </a:r>
          </a:p>
          <a:p>
            <a:pPr marL="171450" lvl="0" indent="-171450" algn="just">
              <a:buFont typeface="Arial" panose="020B0604020202020204" pitchFamily="34" charset="0"/>
              <a:buChar char="•"/>
            </a:pPr>
            <a:r>
              <a:rPr lang="en-US" sz="900" dirty="0" err="1"/>
              <a:t>Stringfellow</a:t>
            </a:r>
            <a:r>
              <a:rPr lang="en-US" sz="900" dirty="0"/>
              <a:t>, D. A., Seidel, S. M., &amp; International Embryo Transfer Society. (2007). Manual of the International Embryo Transfer Society: a procedural guide and general information for the use of embryo transfer technology emphasizing sanitary procedures. Savory, Ill.: International Embryo Transfer Society.</a:t>
            </a:r>
            <a:endParaRPr lang="es-CO" sz="900" dirty="0"/>
          </a:p>
          <a:p>
            <a:pPr marL="171450" lvl="0" indent="-171450" algn="just">
              <a:buFont typeface="Arial" panose="020B0604020202020204" pitchFamily="34" charset="0"/>
              <a:buChar char="•"/>
            </a:pPr>
            <a:r>
              <a:rPr lang="en-US" sz="900" dirty="0" err="1"/>
              <a:t>Vanholder</a:t>
            </a:r>
            <a:r>
              <a:rPr lang="en-US" sz="900" dirty="0"/>
              <a:t>, T., </a:t>
            </a:r>
            <a:r>
              <a:rPr lang="en-US" sz="900" dirty="0" err="1"/>
              <a:t>Lmr</a:t>
            </a:r>
            <a:r>
              <a:rPr lang="en-US" sz="900" dirty="0"/>
              <a:t> Leroy, J., Van </a:t>
            </a:r>
            <a:r>
              <a:rPr lang="en-US" sz="900" dirty="0" err="1"/>
              <a:t>Soom</a:t>
            </a:r>
            <a:r>
              <a:rPr lang="en-US" sz="900" dirty="0"/>
              <a:t>, A., </a:t>
            </a:r>
            <a:r>
              <a:rPr lang="en-US" sz="900" dirty="0" err="1"/>
              <a:t>Maes</a:t>
            </a:r>
            <a:r>
              <a:rPr lang="en-US" sz="900" dirty="0"/>
              <a:t>, D., </a:t>
            </a:r>
            <a:r>
              <a:rPr lang="en-US" sz="900" dirty="0" err="1"/>
              <a:t>Coryn</a:t>
            </a:r>
            <a:r>
              <a:rPr lang="en-US" sz="900" dirty="0"/>
              <a:t>, M., </a:t>
            </a:r>
            <a:r>
              <a:rPr lang="en-US" sz="900" dirty="0" err="1"/>
              <a:t>Fiers</a:t>
            </a:r>
            <a:r>
              <a:rPr lang="en-US" sz="900" dirty="0"/>
              <a:t>, T., … </a:t>
            </a:r>
            <a:r>
              <a:rPr lang="en-US" sz="900" dirty="0" err="1"/>
              <a:t>Opsomer</a:t>
            </a:r>
            <a:r>
              <a:rPr lang="en-US" sz="900" dirty="0"/>
              <a:t>, G. (2006). Effect of non-esterified fatty acids on bovine theca cell steroidogenesis and proliferation in vitro. Animal Reproduction Science, 92(1-2), 51-63. </a:t>
            </a:r>
            <a:endParaRPr lang="es-CO" sz="900" dirty="0"/>
          </a:p>
          <a:p>
            <a:pPr marL="171450" lvl="0" indent="-171450" algn="just">
              <a:buFont typeface="Arial" panose="020B0604020202020204" pitchFamily="34" charset="0"/>
              <a:buChar char="•"/>
            </a:pPr>
            <a:r>
              <a:rPr lang="es-CO" sz="900" dirty="0"/>
              <a:t>Vieira, L. M., </a:t>
            </a:r>
            <a:r>
              <a:rPr lang="es-CO" sz="900" dirty="0" err="1"/>
              <a:t>Rodrigues</a:t>
            </a:r>
            <a:r>
              <a:rPr lang="es-CO" sz="900" dirty="0"/>
              <a:t>, C. A., Castro, A., </a:t>
            </a:r>
            <a:r>
              <a:rPr lang="es-CO" sz="900" dirty="0" err="1"/>
              <a:t>Guerreiro</a:t>
            </a:r>
            <a:r>
              <a:rPr lang="es-CO" sz="900" dirty="0"/>
              <a:t>, B. M., Silveira, C. R. A., Moreira, R. J. C., … </a:t>
            </a:r>
            <a:r>
              <a:rPr lang="en-US" sz="900" dirty="0" err="1"/>
              <a:t>Baruselli</a:t>
            </a:r>
            <a:r>
              <a:rPr lang="en-US" sz="900" dirty="0"/>
              <a:t>, P. S. (2014). </a:t>
            </a:r>
            <a:r>
              <a:rPr lang="en-US" sz="900" dirty="0" err="1"/>
              <a:t>Superstimulation</a:t>
            </a:r>
            <a:r>
              <a:rPr lang="en-US" sz="900" dirty="0"/>
              <a:t> prior to the ovum pick-up to improve in vitro embryo production in lactating and non-lactating Holstein cows. </a:t>
            </a:r>
            <a:r>
              <a:rPr lang="en-US" sz="900" dirty="0" err="1"/>
              <a:t>Theriogenology</a:t>
            </a:r>
            <a:r>
              <a:rPr lang="en-US" sz="900" dirty="0"/>
              <a:t>, 82(2), 318-324. </a:t>
            </a:r>
            <a:endParaRPr lang="es-CO" sz="900" dirty="0"/>
          </a:p>
          <a:p>
            <a:pPr marL="171450" lvl="0" indent="-171450" algn="just">
              <a:buFont typeface="Arial" panose="020B0604020202020204" pitchFamily="34" charset="0"/>
              <a:buChar char="•"/>
            </a:pPr>
            <a:r>
              <a:rPr lang="es-CO" sz="900" dirty="0"/>
              <a:t>Vieira, L. M., </a:t>
            </a:r>
            <a:r>
              <a:rPr lang="es-CO" sz="900" dirty="0" err="1"/>
              <a:t>Rodrigues</a:t>
            </a:r>
            <a:r>
              <a:rPr lang="es-CO" sz="900" dirty="0"/>
              <a:t>, C. A., </a:t>
            </a:r>
            <a:r>
              <a:rPr lang="es-CO" sz="900" dirty="0" err="1"/>
              <a:t>Mendanha</a:t>
            </a:r>
            <a:r>
              <a:rPr lang="es-CO" sz="900" dirty="0"/>
              <a:t>, M. F., Sá </a:t>
            </a:r>
            <a:r>
              <a:rPr lang="es-CO" sz="900" dirty="0" err="1"/>
              <a:t>Filho</a:t>
            </a:r>
            <a:r>
              <a:rPr lang="es-CO" sz="900" dirty="0"/>
              <a:t>, M. F., Sales, J. N. S., Souza, A. H., … </a:t>
            </a:r>
            <a:r>
              <a:rPr lang="en-US" sz="900" dirty="0" err="1"/>
              <a:t>Baruselli</a:t>
            </a:r>
            <a:r>
              <a:rPr lang="en-US" sz="900" dirty="0"/>
              <a:t>, P. S. (2014). Donor category and seasonal climate associated with embryo production and survival in multiple ovulation and embryo transfer programs in Holstein cattle. </a:t>
            </a:r>
            <a:r>
              <a:rPr lang="en-US" sz="900" dirty="0" err="1"/>
              <a:t>Theriogenology</a:t>
            </a:r>
            <a:r>
              <a:rPr lang="en-US" sz="900" dirty="0"/>
              <a:t>, 82(2), 204-212. </a:t>
            </a:r>
            <a:endParaRPr lang="es-CO" sz="900" dirty="0"/>
          </a:p>
          <a:p>
            <a:pPr marL="171450" lvl="0" indent="-171450" algn="just">
              <a:buFont typeface="Arial" panose="020B0604020202020204" pitchFamily="34" charset="0"/>
              <a:buChar char="•"/>
            </a:pPr>
            <a:r>
              <a:rPr lang="en-US" sz="900" dirty="0" err="1"/>
              <a:t>Warzych</a:t>
            </a:r>
            <a:r>
              <a:rPr lang="en-US" sz="900" dirty="0"/>
              <a:t>, E., </a:t>
            </a:r>
            <a:r>
              <a:rPr lang="en-US" sz="900" dirty="0" err="1"/>
              <a:t>Pawlak</a:t>
            </a:r>
            <a:r>
              <a:rPr lang="en-US" sz="900" dirty="0"/>
              <a:t>, P., </a:t>
            </a:r>
            <a:r>
              <a:rPr lang="en-US" sz="900" dirty="0" err="1"/>
              <a:t>Pszczola</a:t>
            </a:r>
            <a:r>
              <a:rPr lang="en-US" sz="900" dirty="0"/>
              <a:t>, M., </a:t>
            </a:r>
            <a:r>
              <a:rPr lang="en-US" sz="900" dirty="0" err="1"/>
              <a:t>Cieslak</a:t>
            </a:r>
            <a:r>
              <a:rPr lang="en-US" sz="900" dirty="0"/>
              <a:t>, A., &amp; </a:t>
            </a:r>
            <a:r>
              <a:rPr lang="en-US" sz="900" dirty="0" err="1"/>
              <a:t>Lechniak</a:t>
            </a:r>
            <a:r>
              <a:rPr lang="en-US" sz="900" dirty="0"/>
              <a:t>, D. (2016). </a:t>
            </a:r>
            <a:r>
              <a:rPr lang="en-US" sz="900" dirty="0" err="1"/>
              <a:t>Prepubertal</a:t>
            </a:r>
            <a:r>
              <a:rPr lang="en-US" sz="900" dirty="0"/>
              <a:t> heifers versus cows—The differences in the follicular environment. </a:t>
            </a:r>
            <a:r>
              <a:rPr lang="en-US" sz="900" dirty="0" err="1"/>
              <a:t>Theriogenology</a:t>
            </a:r>
            <a:r>
              <a:rPr lang="en-US" sz="900" dirty="0"/>
              <a:t>.  </a:t>
            </a:r>
            <a:endParaRPr lang="es-CO" sz="900" dirty="0"/>
          </a:p>
          <a:p>
            <a:pPr marL="171450" indent="-171450">
              <a:buFont typeface="Arial" panose="020B0604020202020204" pitchFamily="34" charset="0"/>
              <a:buChar char="•"/>
            </a:pPr>
            <a:r>
              <a:rPr lang="en-US" sz="900" dirty="0"/>
              <a:t>World </a:t>
            </a:r>
            <a:r>
              <a:rPr lang="en-US" sz="900" dirty="0" err="1"/>
              <a:t>Organisation</a:t>
            </a:r>
            <a:r>
              <a:rPr lang="en-US" sz="900" dirty="0"/>
              <a:t> for Animal Health (</a:t>
            </a:r>
            <a:r>
              <a:rPr lang="en-US" sz="900" dirty="0" err="1"/>
              <a:t>OIE</a:t>
            </a:r>
            <a:r>
              <a:rPr lang="en-US" sz="900" dirty="0"/>
              <a:t>). 2016. Terrestrial Animal Health Code. Available </a:t>
            </a:r>
            <a:r>
              <a:rPr lang="en-US" sz="900" dirty="0" err="1"/>
              <a:t>on:http</a:t>
            </a:r>
            <a:r>
              <a:rPr lang="en-US" sz="900" dirty="0"/>
              <a:t>://www.oie.int/article_coll_embryo_equid.14. Accessed on: Oct 21, 2016.</a:t>
            </a:r>
          </a:p>
          <a:p>
            <a:pPr marL="171450" indent="-171450" algn="just">
              <a:buFont typeface="Arial" panose="020B0604020202020204" pitchFamily="34" charset="0"/>
              <a:buChar char="•"/>
            </a:pPr>
            <a:endParaRPr lang="es-CO" sz="900" dirty="0"/>
          </a:p>
        </p:txBody>
      </p:sp>
    </p:spTree>
    <p:extLst>
      <p:ext uri="{BB962C8B-B14F-4D97-AF65-F5344CB8AC3E}">
        <p14:creationId xmlns:p14="http://schemas.microsoft.com/office/powerpoint/2010/main" val="274755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72251"/>
            <a:ext cx="8604448" cy="8125301"/>
          </a:xfrm>
          <a:prstGeom prst="rect">
            <a:avLst/>
          </a:prstGeom>
          <a:noFill/>
        </p:spPr>
        <p:txBody>
          <a:bodyPr wrap="square" rtlCol="0">
            <a:spAutoFit/>
          </a:bodyPr>
          <a:lstStyle/>
          <a:p>
            <a:pPr>
              <a:lnSpc>
                <a:spcPct val="150000"/>
              </a:lnSpc>
            </a:pPr>
            <a:r>
              <a:rPr lang="es-CO" sz="2800" b="1" dirty="0"/>
              <a:t>CONTENIDO</a:t>
            </a:r>
            <a:r>
              <a:rPr lang="es-CO" sz="2400" b="1" i="1" dirty="0"/>
              <a:t> </a:t>
            </a:r>
          </a:p>
          <a:p>
            <a:pPr>
              <a:lnSpc>
                <a:spcPct val="150000"/>
              </a:lnSpc>
            </a:pPr>
            <a:endParaRPr lang="es-CO" sz="2000" dirty="0"/>
          </a:p>
          <a:p>
            <a:pPr marL="400050" indent="-400050">
              <a:lnSpc>
                <a:spcPct val="150000"/>
              </a:lnSpc>
              <a:buFont typeface="+mj-lt"/>
              <a:buAutoNum type="romanUcPeriod"/>
            </a:pPr>
            <a:r>
              <a:rPr lang="es-CO" sz="2000" dirty="0"/>
              <a:t>INTRODUCCIÓN</a:t>
            </a:r>
          </a:p>
          <a:p>
            <a:pPr marL="400050" indent="-400050">
              <a:lnSpc>
                <a:spcPct val="150000"/>
              </a:lnSpc>
              <a:buFont typeface="+mj-lt"/>
              <a:buAutoNum type="romanUcPeriod"/>
            </a:pPr>
            <a:r>
              <a:rPr lang="es-CO" sz="2000" dirty="0"/>
              <a:t>LA HEMBRA DONANTE</a:t>
            </a:r>
          </a:p>
          <a:p>
            <a:pPr marL="400050" indent="-400050">
              <a:lnSpc>
                <a:spcPct val="150000"/>
              </a:lnSpc>
              <a:buFont typeface="+mj-lt"/>
              <a:buAutoNum type="romanUcPeriod"/>
            </a:pPr>
            <a:r>
              <a:rPr lang="es-CO" sz="2000" dirty="0"/>
              <a:t>PARÁMETROS DE SELECCIÓN DE DONANTES (Visión del Médico Veterinario)</a:t>
            </a:r>
          </a:p>
          <a:p>
            <a:pPr marL="1147762" indent="-514350">
              <a:lnSpc>
                <a:spcPct val="150000"/>
              </a:lnSpc>
              <a:buFont typeface="+mj-lt"/>
              <a:buAutoNum type="alphaUcPeriod"/>
            </a:pPr>
            <a:r>
              <a:rPr lang="es-CO" sz="2000" dirty="0"/>
              <a:t>Biotipo: </a:t>
            </a:r>
            <a:r>
              <a:rPr lang="es-CO" sz="2000" i="1" dirty="0"/>
              <a:t>Bos indicus Vs Bos taurus </a:t>
            </a:r>
          </a:p>
          <a:p>
            <a:pPr marL="1147762" indent="-514350" algn="just">
              <a:lnSpc>
                <a:spcPct val="150000"/>
              </a:lnSpc>
              <a:buFont typeface="+mj-lt"/>
              <a:buAutoNum type="alphaUcPeriod"/>
            </a:pPr>
            <a:r>
              <a:rPr lang="es-CO" sz="2000" dirty="0"/>
              <a:t>Estado sanitario</a:t>
            </a:r>
          </a:p>
          <a:p>
            <a:pPr marL="1147762" indent="-514350" algn="just">
              <a:lnSpc>
                <a:spcPct val="150000"/>
              </a:lnSpc>
              <a:buFont typeface="+mj-lt"/>
              <a:buAutoNum type="alphaUcPeriod"/>
            </a:pPr>
            <a:r>
              <a:rPr lang="es-CO" sz="2000" dirty="0"/>
              <a:t>Ambiente como factor estresante </a:t>
            </a:r>
          </a:p>
          <a:p>
            <a:pPr marL="1147762" indent="-514350" algn="just">
              <a:lnSpc>
                <a:spcPct val="150000"/>
              </a:lnSpc>
              <a:buFont typeface="+mj-lt"/>
              <a:buAutoNum type="alphaUcPeriod"/>
            </a:pPr>
            <a:r>
              <a:rPr lang="es-CO" sz="2000" dirty="0"/>
              <a:t>Estado productivo </a:t>
            </a:r>
          </a:p>
          <a:p>
            <a:pPr marL="2708275" indent="-571500" algn="just">
              <a:lnSpc>
                <a:spcPct val="150000"/>
              </a:lnSpc>
              <a:buFont typeface="Arial" panose="020B0604020202020204" pitchFamily="34" charset="0"/>
              <a:buChar char="•"/>
            </a:pPr>
            <a:r>
              <a:rPr lang="es-CO" sz="2000" dirty="0"/>
              <a:t>Novilla</a:t>
            </a:r>
          </a:p>
          <a:p>
            <a:pPr marL="2708275" indent="-571500" algn="just">
              <a:lnSpc>
                <a:spcPct val="150000"/>
              </a:lnSpc>
              <a:buFont typeface="Arial" panose="020B0604020202020204" pitchFamily="34" charset="0"/>
              <a:buChar char="•"/>
            </a:pPr>
            <a:r>
              <a:rPr lang="es-CO" sz="2000" dirty="0"/>
              <a:t>Vaca: lactancia, periodo seco</a:t>
            </a:r>
          </a:p>
          <a:p>
            <a:pPr marL="2708275" indent="-571500" algn="just">
              <a:lnSpc>
                <a:spcPct val="150000"/>
              </a:lnSpc>
              <a:buFont typeface="Arial" panose="020B0604020202020204" pitchFamily="34" charset="0"/>
              <a:buChar char="•"/>
            </a:pPr>
            <a:endParaRPr lang="es-CO" sz="2000" dirty="0"/>
          </a:p>
          <a:p>
            <a:pPr marL="514350" indent="-514350" algn="just">
              <a:lnSpc>
                <a:spcPct val="150000"/>
              </a:lnSpc>
              <a:buFont typeface="+mj-lt"/>
              <a:buAutoNum type="romanUcPeriod" startAt="4"/>
            </a:pPr>
            <a:r>
              <a:rPr lang="es-CO" sz="2000" dirty="0"/>
              <a:t>CONCLUSIONES </a:t>
            </a:r>
          </a:p>
          <a:p>
            <a:pPr algn="just">
              <a:lnSpc>
                <a:spcPct val="150000"/>
              </a:lnSpc>
            </a:pPr>
            <a:endParaRPr lang="es-CO" sz="2000" dirty="0"/>
          </a:p>
          <a:p>
            <a:pPr marL="400050" indent="-400050">
              <a:lnSpc>
                <a:spcPct val="150000"/>
              </a:lnSpc>
              <a:buFont typeface="+mj-lt"/>
              <a:buAutoNum type="romanUcPeriod"/>
            </a:pPr>
            <a:endParaRPr lang="es-CO" sz="2000" dirty="0"/>
          </a:p>
          <a:p>
            <a:pPr marL="400050" indent="-400050">
              <a:lnSpc>
                <a:spcPct val="150000"/>
              </a:lnSpc>
              <a:buFont typeface="+mj-lt"/>
              <a:buAutoNum type="romanUcPeriod"/>
            </a:pPr>
            <a:endParaRPr lang="es-CO" sz="2000" dirty="0"/>
          </a:p>
          <a:p>
            <a:pPr marL="400050" indent="-400050">
              <a:lnSpc>
                <a:spcPct val="150000"/>
              </a:lnSpc>
            </a:pPr>
            <a:endParaRPr lang="es-CO"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5264" y="92149"/>
            <a:ext cx="6286544" cy="461665"/>
          </a:xfrm>
          <a:prstGeom prst="rect">
            <a:avLst/>
          </a:prstGeom>
          <a:noFill/>
        </p:spPr>
        <p:txBody>
          <a:bodyPr wrap="square" rtlCol="0">
            <a:spAutoFit/>
          </a:bodyPr>
          <a:lstStyle/>
          <a:p>
            <a:pPr marL="514350" indent="-514350" algn="ctr">
              <a:buFont typeface="+mj-lt"/>
              <a:buAutoNum type="romanUcPeriod"/>
            </a:pPr>
            <a:r>
              <a:rPr lang="es-CO" sz="2400" b="1" dirty="0"/>
              <a:t>INTRODUCCIÓN</a:t>
            </a:r>
            <a:r>
              <a:rPr lang="es-CO" sz="2000" dirty="0"/>
              <a:t> </a:t>
            </a:r>
          </a:p>
        </p:txBody>
      </p:sp>
      <p:sp>
        <p:nvSpPr>
          <p:cNvPr id="3" name="2 CuadroTexto"/>
          <p:cNvSpPr txBox="1"/>
          <p:nvPr/>
        </p:nvSpPr>
        <p:spPr>
          <a:xfrm>
            <a:off x="122296" y="524811"/>
            <a:ext cx="8892480" cy="6724918"/>
          </a:xfrm>
          <a:prstGeom prst="rect">
            <a:avLst/>
          </a:prstGeom>
          <a:noFill/>
        </p:spPr>
        <p:txBody>
          <a:bodyPr wrap="square" rtlCol="0">
            <a:spAutoFit/>
          </a:bodyPr>
          <a:lstStyle/>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La producción de embriones bovinos es un proceso factorial que depende de una serie de pasos secuenciales cuidadosamente organizados.</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algn="r"/>
            <a:endParaRPr lang="es-CO" sz="1100" dirty="0"/>
          </a:p>
          <a:p>
            <a:pPr algn="ctr"/>
            <a:r>
              <a:rPr lang="es-CO" sz="1200" dirty="0"/>
              <a:t>Figura 1. Secuencia de procedimientos de la producción de embriones in vitro. Recuperado de http://iho-argentina.com.ar/ </a:t>
            </a:r>
          </a:p>
          <a:p>
            <a:endParaRPr lang="es-CO" sz="2000" dirty="0"/>
          </a:p>
          <a:p>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Cualquier alteración en los pasos afecta directamente a la tasa de éxito y el resultado final; No. preñeces.</a:t>
            </a:r>
          </a:p>
          <a:p>
            <a:pPr algn="r"/>
            <a:endParaRPr lang="es-CO" sz="2000" dirty="0"/>
          </a:p>
          <a:p>
            <a:pPr algn="r"/>
            <a:endParaRPr lang="es-CO" sz="1600" dirty="0"/>
          </a:p>
          <a:p>
            <a:pPr algn="r"/>
            <a:r>
              <a:rPr lang="es-CO" sz="1600" dirty="0"/>
              <a:t>(Farin, Moore &amp; Drost, 2007; Hasler, 2014)</a:t>
            </a:r>
          </a:p>
          <a:p>
            <a:pPr algn="just"/>
            <a:endParaRPr lang="es-CO" sz="1600" dirty="0"/>
          </a:p>
          <a:p>
            <a:pPr algn="just"/>
            <a:endParaRPr lang="es-CO" sz="2000" dirty="0"/>
          </a:p>
        </p:txBody>
      </p:sp>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1700808"/>
            <a:ext cx="8634032" cy="3096344"/>
          </a:xfrm>
          <a:prstGeom prst="rect">
            <a:avLst/>
          </a:prstGeom>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7624" y="1700808"/>
            <a:ext cx="936104" cy="767605"/>
          </a:xfrm>
          <a:prstGeom prst="ellipse">
            <a:avLst/>
          </a:prstGeom>
          <a:ln>
            <a:noFill/>
          </a:ln>
          <a:effectLst>
            <a:softEdge rad="112500"/>
          </a:effectLst>
        </p:spPr>
      </p:pic>
      <p:sp>
        <p:nvSpPr>
          <p:cNvPr id="6" name="5 Rectángulo"/>
          <p:cNvSpPr/>
          <p:nvPr/>
        </p:nvSpPr>
        <p:spPr>
          <a:xfrm>
            <a:off x="5929322" y="4714884"/>
            <a:ext cx="2598788" cy="200055"/>
          </a:xfrm>
          <a:prstGeom prst="rect">
            <a:avLst/>
          </a:prstGeom>
        </p:spPr>
        <p:txBody>
          <a:bodyPr wrap="none">
            <a:spAutoFit/>
          </a:bodyPr>
          <a:lstStyle/>
          <a:p>
            <a:r>
              <a:rPr lang="es-CO" sz="700" dirty="0"/>
              <a:t>Tomado y editado de: http://iho-argentina.com.ar/images/fiv.png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9821" y="1384105"/>
            <a:ext cx="3546395" cy="2044895"/>
          </a:xfrm>
          <a:prstGeom prst="rect">
            <a:avLst/>
          </a:prstGeom>
        </p:spPr>
      </p:pic>
      <p:sp>
        <p:nvSpPr>
          <p:cNvPr id="3" name="Rectángulo 2"/>
          <p:cNvSpPr/>
          <p:nvPr/>
        </p:nvSpPr>
        <p:spPr>
          <a:xfrm>
            <a:off x="395535" y="643232"/>
            <a:ext cx="8352928" cy="646331"/>
          </a:xfrm>
          <a:prstGeom prst="rect">
            <a:avLst/>
          </a:prstGeom>
        </p:spPr>
        <p:txBody>
          <a:bodyPr wrap="square">
            <a:spAutoFit/>
          </a:bodyPr>
          <a:lstStyle/>
          <a:p>
            <a:pPr algn="just"/>
            <a:r>
              <a:rPr lang="es-CO" dirty="0"/>
              <a:t>Los animales genéticamente o fenotípicamente superiores han sido la base de la selección de donantes desde el inicio de  la producción de embriones.  </a:t>
            </a:r>
          </a:p>
        </p:txBody>
      </p:sp>
      <p:sp>
        <p:nvSpPr>
          <p:cNvPr id="5" name="1 CuadroTexto"/>
          <p:cNvSpPr txBox="1"/>
          <p:nvPr/>
        </p:nvSpPr>
        <p:spPr>
          <a:xfrm>
            <a:off x="1415655" y="179106"/>
            <a:ext cx="6286544" cy="400110"/>
          </a:xfrm>
          <a:prstGeom prst="rect">
            <a:avLst/>
          </a:prstGeom>
          <a:noFill/>
        </p:spPr>
        <p:txBody>
          <a:bodyPr wrap="square" rtlCol="0">
            <a:spAutoFit/>
          </a:bodyPr>
          <a:lstStyle/>
          <a:p>
            <a:pPr marL="514350" indent="-514350" algn="ctr">
              <a:buFont typeface="+mj-lt"/>
              <a:buAutoNum type="romanUcPeriod" startAt="2"/>
            </a:pPr>
            <a:r>
              <a:rPr lang="es-CO" sz="2000" b="1" dirty="0"/>
              <a:t>LA HEMBRA BOVINA DONANTE </a:t>
            </a:r>
            <a:r>
              <a:rPr lang="es-CO" sz="2000" dirty="0"/>
              <a:t> </a:t>
            </a:r>
          </a:p>
        </p:txBody>
      </p:sp>
      <p:graphicFrame>
        <p:nvGraphicFramePr>
          <p:cNvPr id="7" name="Tabla 6"/>
          <p:cNvGraphicFramePr>
            <a:graphicFrameLocks noGrp="1"/>
          </p:cNvGraphicFramePr>
          <p:nvPr>
            <p:extLst>
              <p:ext uri="{D42A27DB-BD31-4B8C-83A1-F6EECF244321}">
                <p14:modId xmlns:p14="http://schemas.microsoft.com/office/powerpoint/2010/main" val="2116065694"/>
              </p:ext>
            </p:extLst>
          </p:nvPr>
        </p:nvGraphicFramePr>
        <p:xfrm>
          <a:off x="179512" y="3817515"/>
          <a:ext cx="8712969" cy="2573215"/>
        </p:xfrm>
        <a:graphic>
          <a:graphicData uri="http://schemas.openxmlformats.org/drawingml/2006/table">
            <a:tbl>
              <a:tblPr firstRow="1" firstCol="1" bandRow="1">
                <a:tableStyleId>{7E9639D4-E3E2-4D34-9284-5A2195B3D0D7}</a:tableStyleId>
              </a:tblPr>
              <a:tblGrid>
                <a:gridCol w="2903987">
                  <a:extLst>
                    <a:ext uri="{9D8B030D-6E8A-4147-A177-3AD203B41FA5}">
                      <a16:colId xmlns:a16="http://schemas.microsoft.com/office/drawing/2014/main" val="38574704"/>
                    </a:ext>
                  </a:extLst>
                </a:gridCol>
                <a:gridCol w="2903987">
                  <a:extLst>
                    <a:ext uri="{9D8B030D-6E8A-4147-A177-3AD203B41FA5}">
                      <a16:colId xmlns:a16="http://schemas.microsoft.com/office/drawing/2014/main" val="682375189"/>
                    </a:ext>
                  </a:extLst>
                </a:gridCol>
                <a:gridCol w="2904995">
                  <a:extLst>
                    <a:ext uri="{9D8B030D-6E8A-4147-A177-3AD203B41FA5}">
                      <a16:colId xmlns:a16="http://schemas.microsoft.com/office/drawing/2014/main" val="1358273681"/>
                    </a:ext>
                  </a:extLst>
                </a:gridCol>
              </a:tblGrid>
              <a:tr h="432048">
                <a:tc>
                  <a:txBody>
                    <a:bodyPr/>
                    <a:lstStyle/>
                    <a:p>
                      <a:pPr algn="ctr">
                        <a:lnSpc>
                          <a:spcPct val="115000"/>
                        </a:lnSpc>
                        <a:spcAft>
                          <a:spcPts val="0"/>
                        </a:spcAft>
                      </a:pPr>
                      <a:r>
                        <a:rPr lang="es-ES" sz="1400" dirty="0">
                          <a:effectLst/>
                        </a:rPr>
                        <a:t>MERITO GENÉTICO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ES" sz="1400" dirty="0">
                          <a:effectLst/>
                        </a:rPr>
                        <a:t>CARACTERÍSTICAS FENOTÍPICAS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ES" sz="1400" dirty="0">
                          <a:effectLst/>
                        </a:rPr>
                        <a:t>SOLIDEZ REPRODUCTIVA/PRODUCTIVA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55533129"/>
                  </a:ext>
                </a:extLst>
              </a:tr>
              <a:tr h="2082487">
                <a:tc>
                  <a:txBody>
                    <a:bodyPr/>
                    <a:lstStyle/>
                    <a:p>
                      <a:pPr algn="ctr">
                        <a:lnSpc>
                          <a:spcPct val="115000"/>
                        </a:lnSpc>
                        <a:spcAft>
                          <a:spcPts val="0"/>
                        </a:spcAft>
                      </a:pPr>
                      <a:endParaRPr lang="es-ES" sz="1100" dirty="0">
                        <a:effectLst/>
                      </a:endParaRPr>
                    </a:p>
                    <a:p>
                      <a:pPr algn="ctr">
                        <a:lnSpc>
                          <a:spcPct val="115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ES" sz="11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ES" sz="11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43874774"/>
                  </a:ext>
                </a:extLst>
              </a:tr>
            </a:tbl>
          </a:graphicData>
        </a:graphic>
      </p:graphicFrame>
      <p:pic>
        <p:nvPicPr>
          <p:cNvPr id="9" name="Imagen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715" y="5183842"/>
            <a:ext cx="1041831" cy="609507"/>
          </a:xfrm>
          <a:prstGeom prst="rect">
            <a:avLst/>
          </a:prstGeom>
        </p:spPr>
      </p:pic>
      <p:pic>
        <p:nvPicPr>
          <p:cNvPr id="10" name="Imagen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745" y="4383385"/>
            <a:ext cx="1502912" cy="889043"/>
          </a:xfrm>
          <a:prstGeom prst="rect">
            <a:avLst/>
          </a:prstGeom>
        </p:spPr>
      </p:pic>
      <p:pic>
        <p:nvPicPr>
          <p:cNvPr id="11" name="Imagen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9932" y="4357694"/>
            <a:ext cx="916469" cy="697947"/>
          </a:xfrm>
          <a:prstGeom prst="rect">
            <a:avLst/>
          </a:prstGeom>
        </p:spPr>
      </p:pic>
      <p:pic>
        <p:nvPicPr>
          <p:cNvPr id="12" name="Imagen 11"/>
          <p:cNvPicPr>
            <a:picLocks noChangeAspect="1"/>
          </p:cNvPicPr>
          <p:nvPr/>
        </p:nvPicPr>
        <p:blipFill rotWithShape="1">
          <a:blip r:embed="rId7" cstate="screen">
            <a:extLst>
              <a:ext uri="{28A0092B-C50C-407E-A947-70E740481C1C}">
                <a14:useLocalDpi xmlns:a14="http://schemas.microsoft.com/office/drawing/2010/main"/>
              </a:ext>
            </a:extLst>
          </a:blip>
          <a:srcRect l="2898" t="25924"/>
          <a:stretch/>
        </p:blipFill>
        <p:spPr>
          <a:xfrm>
            <a:off x="3215343" y="5143512"/>
            <a:ext cx="2615163" cy="1119712"/>
          </a:xfrm>
          <a:prstGeom prst="rect">
            <a:avLst/>
          </a:prstGeom>
        </p:spPr>
      </p:pic>
      <p:pic>
        <p:nvPicPr>
          <p:cNvPr id="13" name="Imagen 12"/>
          <p:cNvPicPr>
            <a:picLocks noChangeAspect="1"/>
          </p:cNvPicPr>
          <p:nvPr/>
        </p:nvPicPr>
        <p:blipFill>
          <a:blip r:embed="rId8"/>
          <a:stretch>
            <a:fillRect/>
          </a:stretch>
        </p:blipFill>
        <p:spPr>
          <a:xfrm>
            <a:off x="5988039" y="4383385"/>
            <a:ext cx="2889328" cy="1931455"/>
          </a:xfrm>
          <a:prstGeom prst="rect">
            <a:avLst/>
          </a:prstGeom>
        </p:spPr>
      </p:pic>
      <p:sp>
        <p:nvSpPr>
          <p:cNvPr id="14" name="Rectángulo 13"/>
          <p:cNvSpPr/>
          <p:nvPr/>
        </p:nvSpPr>
        <p:spPr>
          <a:xfrm>
            <a:off x="5876374" y="6550223"/>
            <a:ext cx="3267626" cy="307777"/>
          </a:xfrm>
          <a:prstGeom prst="rect">
            <a:avLst/>
          </a:prstGeom>
        </p:spPr>
        <p:txBody>
          <a:bodyPr wrap="none">
            <a:spAutoFit/>
          </a:bodyPr>
          <a:lstStyle/>
          <a:p>
            <a:r>
              <a:rPr lang="da-DK" sz="1400" dirty="0"/>
              <a:t>(Farin et al., 2007; Phillips &amp; Jahnke, 2016)</a:t>
            </a:r>
          </a:p>
        </p:txBody>
      </p:sp>
      <p:sp>
        <p:nvSpPr>
          <p:cNvPr id="4" name="Rectángulo 3"/>
          <p:cNvSpPr/>
          <p:nvPr/>
        </p:nvSpPr>
        <p:spPr>
          <a:xfrm>
            <a:off x="5988039" y="5349112"/>
            <a:ext cx="1248257" cy="4825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5" name="Rectángulo 14"/>
          <p:cNvSpPr/>
          <p:nvPr/>
        </p:nvSpPr>
        <p:spPr>
          <a:xfrm>
            <a:off x="4950296" y="3380692"/>
            <a:ext cx="4572000" cy="153888"/>
          </a:xfrm>
          <a:prstGeom prst="rect">
            <a:avLst/>
          </a:prstGeom>
        </p:spPr>
        <p:txBody>
          <a:bodyPr>
            <a:spAutoFit/>
          </a:bodyPr>
          <a:lstStyle/>
          <a:p>
            <a:r>
              <a:rPr lang="es-CO" sz="400" dirty="0"/>
              <a:t>Tomada de :https://i.ytimg.com/vi/NdXqoVsoYQk/mqdefault.jpg</a:t>
            </a:r>
          </a:p>
        </p:txBody>
      </p:sp>
      <p:sp>
        <p:nvSpPr>
          <p:cNvPr id="16" name="15 Rectángulo"/>
          <p:cNvSpPr/>
          <p:nvPr/>
        </p:nvSpPr>
        <p:spPr>
          <a:xfrm>
            <a:off x="214282" y="5786454"/>
            <a:ext cx="4572000" cy="153888"/>
          </a:xfrm>
          <a:prstGeom prst="rect">
            <a:avLst/>
          </a:prstGeom>
        </p:spPr>
        <p:txBody>
          <a:bodyPr>
            <a:spAutoFit/>
          </a:bodyPr>
          <a:lstStyle/>
          <a:p>
            <a:r>
              <a:rPr lang="es-CO" sz="400" dirty="0"/>
              <a:t>Tomado de: http://gaiabit.com/wp-content/uploads/2014/07/carne.jpg</a:t>
            </a:r>
          </a:p>
        </p:txBody>
      </p:sp>
      <p:sp>
        <p:nvSpPr>
          <p:cNvPr id="17" name="16 Rectángulo"/>
          <p:cNvSpPr/>
          <p:nvPr/>
        </p:nvSpPr>
        <p:spPr>
          <a:xfrm>
            <a:off x="1643074" y="5286388"/>
            <a:ext cx="4572000" cy="138499"/>
          </a:xfrm>
          <a:prstGeom prst="rect">
            <a:avLst/>
          </a:prstGeom>
        </p:spPr>
        <p:txBody>
          <a:bodyPr>
            <a:spAutoFit/>
          </a:bodyPr>
          <a:lstStyle/>
          <a:p>
            <a:r>
              <a:rPr lang="es-CO" sz="300" dirty="0"/>
              <a:t>Tomado de: http://1.bp.blogspot.com/dyZM/s1600/DONATODENAVIRA2I.jpg</a:t>
            </a:r>
          </a:p>
        </p:txBody>
      </p:sp>
      <p:sp>
        <p:nvSpPr>
          <p:cNvPr id="18" name="17 Rectángulo"/>
          <p:cNvSpPr/>
          <p:nvPr/>
        </p:nvSpPr>
        <p:spPr>
          <a:xfrm>
            <a:off x="3857620" y="5072074"/>
            <a:ext cx="4572000" cy="153888"/>
          </a:xfrm>
          <a:prstGeom prst="rect">
            <a:avLst/>
          </a:prstGeom>
        </p:spPr>
        <p:txBody>
          <a:bodyPr>
            <a:spAutoFit/>
          </a:bodyPr>
          <a:lstStyle/>
          <a:p>
            <a:r>
              <a:rPr lang="es-CO" sz="400" dirty="0"/>
              <a:t>Tomada de: https://i.ytimg.com/vi/4qmP9Vq3QWE/maxresdefault.jpg</a:t>
            </a:r>
          </a:p>
        </p:txBody>
      </p:sp>
      <p:sp>
        <p:nvSpPr>
          <p:cNvPr id="19" name="18 Rectángulo"/>
          <p:cNvSpPr/>
          <p:nvPr/>
        </p:nvSpPr>
        <p:spPr>
          <a:xfrm>
            <a:off x="4071934" y="6215082"/>
            <a:ext cx="4572000" cy="169277"/>
          </a:xfrm>
          <a:prstGeom prst="rect">
            <a:avLst/>
          </a:prstGeom>
        </p:spPr>
        <p:txBody>
          <a:bodyPr>
            <a:spAutoFit/>
          </a:bodyPr>
          <a:lstStyle/>
          <a:p>
            <a:r>
              <a:rPr lang="es-CO" sz="300" dirty="0"/>
              <a:t>Tomado de: http://</a:t>
            </a:r>
            <a:r>
              <a:rPr lang="es-CO" sz="500" dirty="0"/>
              <a:t>hmcattleco.com/photos/homepage/HPCollage.png</a:t>
            </a:r>
            <a:endParaRPr lang="es-CO" sz="300" dirty="0"/>
          </a:p>
        </p:txBody>
      </p:sp>
      <p:sp>
        <p:nvSpPr>
          <p:cNvPr id="20" name="19 Rectángulo"/>
          <p:cNvSpPr/>
          <p:nvPr/>
        </p:nvSpPr>
        <p:spPr>
          <a:xfrm>
            <a:off x="7429520" y="6286520"/>
            <a:ext cx="4572000" cy="138499"/>
          </a:xfrm>
          <a:prstGeom prst="rect">
            <a:avLst/>
          </a:prstGeom>
        </p:spPr>
        <p:txBody>
          <a:bodyPr>
            <a:spAutoFit/>
          </a:bodyPr>
          <a:lstStyle/>
          <a:p>
            <a:r>
              <a:rPr lang="es-CO" sz="300" dirty="0"/>
              <a:t>Tomado de: http://www.perubiotec.org/image/Genetica_vacuna.gif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404664"/>
            <a:ext cx="8352928" cy="6740307"/>
          </a:xfrm>
          <a:prstGeom prst="rect">
            <a:avLst/>
          </a:prstGeom>
        </p:spPr>
        <p:txBody>
          <a:bodyPr wrap="square">
            <a:spAutoFit/>
          </a:bodyPr>
          <a:lstStyle/>
          <a:p>
            <a:pPr marL="514350" indent="-514350" algn="ctr">
              <a:lnSpc>
                <a:spcPct val="150000"/>
              </a:lnSpc>
              <a:buFont typeface="+mj-lt"/>
              <a:buAutoNum type="romanUcPeriod" startAt="3"/>
            </a:pPr>
            <a:r>
              <a:rPr lang="es-CO" sz="2400" b="1" dirty="0"/>
              <a:t>PARÁMETROS DE SELECCIÓN DE HEMBRAS DONANTES BOVINAS PARA LA PRODUCCIÓN DE EMBRIONES </a:t>
            </a:r>
            <a:r>
              <a:rPr lang="es-CO" sz="2400" b="1" i="1" dirty="0"/>
              <a:t>IN VITRO</a:t>
            </a:r>
            <a:r>
              <a:rPr lang="es-CO" sz="2400" b="1" dirty="0"/>
              <a:t> (MEDICO VETERINARIO)</a:t>
            </a:r>
          </a:p>
          <a:p>
            <a:pPr>
              <a:lnSpc>
                <a:spcPct val="150000"/>
              </a:lnSpc>
            </a:pPr>
            <a:endParaRPr lang="es-CO" sz="2000" dirty="0"/>
          </a:p>
          <a:p>
            <a:pPr marL="1147762" indent="-514350">
              <a:lnSpc>
                <a:spcPct val="150000"/>
              </a:lnSpc>
              <a:buFont typeface="+mj-lt"/>
              <a:buAutoNum type="alphaUcPeriod"/>
            </a:pPr>
            <a:r>
              <a:rPr lang="es-CO" sz="2800" dirty="0"/>
              <a:t>Biotipo: </a:t>
            </a:r>
            <a:r>
              <a:rPr lang="es-CO" sz="2800" i="1" dirty="0"/>
              <a:t>Bos indicus Vs Bos taurus </a:t>
            </a:r>
          </a:p>
          <a:p>
            <a:pPr marL="1147762" indent="-514350" algn="just">
              <a:lnSpc>
                <a:spcPct val="150000"/>
              </a:lnSpc>
              <a:buFont typeface="+mj-lt"/>
              <a:buAutoNum type="alphaUcPeriod"/>
            </a:pPr>
            <a:r>
              <a:rPr lang="es-CO" sz="2800" dirty="0"/>
              <a:t>Estado sanitario</a:t>
            </a:r>
          </a:p>
          <a:p>
            <a:pPr marL="1147762" indent="-514350" algn="just">
              <a:lnSpc>
                <a:spcPct val="150000"/>
              </a:lnSpc>
              <a:buFont typeface="+mj-lt"/>
              <a:buAutoNum type="alphaUcPeriod"/>
            </a:pPr>
            <a:r>
              <a:rPr lang="es-CO" sz="2800" dirty="0"/>
              <a:t>Ambiente como factor estresante </a:t>
            </a:r>
          </a:p>
          <a:p>
            <a:pPr marL="1147762" indent="-514350" algn="just">
              <a:lnSpc>
                <a:spcPct val="150000"/>
              </a:lnSpc>
              <a:buFont typeface="+mj-lt"/>
              <a:buAutoNum type="alphaUcPeriod"/>
            </a:pPr>
            <a:r>
              <a:rPr lang="es-CO" sz="2800" dirty="0"/>
              <a:t>Estado productivo </a:t>
            </a:r>
          </a:p>
          <a:p>
            <a:pPr marL="2708275" indent="-571500" algn="just">
              <a:lnSpc>
                <a:spcPct val="150000"/>
              </a:lnSpc>
              <a:buFont typeface="+mj-lt"/>
              <a:buAutoNum type="romanUcPeriod"/>
            </a:pPr>
            <a:r>
              <a:rPr lang="es-CO" sz="2800" dirty="0"/>
              <a:t>Novilla</a:t>
            </a:r>
          </a:p>
          <a:p>
            <a:pPr marL="2708275" indent="-571500" algn="just">
              <a:lnSpc>
                <a:spcPct val="150000"/>
              </a:lnSpc>
              <a:buFont typeface="+mj-lt"/>
              <a:buAutoNum type="romanUcPeriod"/>
            </a:pPr>
            <a:r>
              <a:rPr lang="es-CO" sz="2800" dirty="0"/>
              <a:t>Vaca: lactancia, periodo seco</a:t>
            </a:r>
          </a:p>
          <a:p>
            <a:pPr marL="2136775" algn="just">
              <a:lnSpc>
                <a:spcPct val="150000"/>
              </a:lnSpc>
            </a:pPr>
            <a:endParaRPr lang="es-CO" sz="2800" dirty="0"/>
          </a:p>
        </p:txBody>
      </p:sp>
    </p:spTree>
    <p:extLst>
      <p:ext uri="{BB962C8B-B14F-4D97-AF65-F5344CB8AC3E}">
        <p14:creationId xmlns:p14="http://schemas.microsoft.com/office/powerpoint/2010/main" val="60535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287354"/>
            <a:ext cx="8712968" cy="6848029"/>
          </a:xfrm>
          <a:prstGeom prst="rect">
            <a:avLst/>
          </a:prstGeom>
        </p:spPr>
        <p:txBody>
          <a:bodyPr wrap="square">
            <a:spAutoFit/>
          </a:bodyPr>
          <a:lstStyle/>
          <a:p>
            <a:pPr marL="457200" indent="-457200" algn="ctr">
              <a:buFont typeface="+mj-lt"/>
              <a:buAutoNum type="alphaUcPeriod"/>
            </a:pPr>
            <a:r>
              <a:rPr lang="es-CO" sz="2400" b="1" u="sng" dirty="0"/>
              <a:t>BIOTIPO</a:t>
            </a:r>
            <a:r>
              <a:rPr lang="es-CO" sz="2400" b="1" dirty="0"/>
              <a:t> </a:t>
            </a:r>
            <a:r>
              <a:rPr lang="es-CO" dirty="0"/>
              <a:t> </a:t>
            </a:r>
          </a:p>
          <a:p>
            <a:pPr algn="ctr"/>
            <a:endParaRPr lang="es-CO" dirty="0"/>
          </a:p>
          <a:p>
            <a:pPr marL="285750" indent="-285750" algn="just">
              <a:buFont typeface="Arial"/>
              <a:buChar char="•"/>
            </a:pPr>
            <a:r>
              <a:rPr lang="es-CO" i="1" dirty="0"/>
              <a:t>Bos indicus </a:t>
            </a:r>
            <a:r>
              <a:rPr lang="es-CO" dirty="0"/>
              <a:t>tienen un mayor número de folículos reclutados por onda Vs B. Taurus (Palma, 2001; Pontes et al., 2011).</a:t>
            </a:r>
          </a:p>
          <a:p>
            <a:pPr algn="just"/>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ctr"/>
            <a:endParaRPr lang="es-CO" sz="1100" dirty="0"/>
          </a:p>
          <a:p>
            <a:pPr algn="ctr"/>
            <a:r>
              <a:rPr lang="es-CO" sz="1100" dirty="0"/>
              <a:t>Figura 2. Representación esquemática del desarrollo folicular en vacas Nelore (</a:t>
            </a:r>
            <a:r>
              <a:rPr lang="es-CO" sz="1100" i="1" dirty="0"/>
              <a:t>Bos indicus</a:t>
            </a:r>
            <a:r>
              <a:rPr lang="es-CO" sz="1100" dirty="0"/>
              <a:t>) y Holstein (</a:t>
            </a:r>
            <a:r>
              <a:rPr lang="es-CO" sz="1100" i="1" dirty="0"/>
              <a:t>Bos taurus</a:t>
            </a:r>
            <a:r>
              <a:rPr lang="es-CO" sz="1100" dirty="0"/>
              <a:t>). (</a:t>
            </a:r>
            <a:r>
              <a:rPr lang="es-ES" sz="1100" dirty="0"/>
              <a:t> Sartori, Baruselli, Barros, &amp; Bastos, 2013)</a:t>
            </a:r>
          </a:p>
          <a:p>
            <a:pPr algn="ctr"/>
            <a:endParaRPr lang="es-ES" sz="1100" dirty="0"/>
          </a:p>
          <a:p>
            <a:pPr algn="ctr"/>
            <a:endParaRPr lang="es-CO" sz="1100" dirty="0"/>
          </a:p>
          <a:p>
            <a:pPr algn="just"/>
            <a:endParaRPr lang="es-CO" dirty="0"/>
          </a:p>
          <a:p>
            <a:pPr marL="285750" indent="-285750" algn="just">
              <a:buFont typeface="Arial" panose="020B0604020202020204" pitchFamily="34" charset="0"/>
              <a:buChar char="•"/>
            </a:pPr>
            <a:endParaRPr lang="es-CO" dirty="0"/>
          </a:p>
        </p:txBody>
      </p:sp>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5616" y="1812156"/>
            <a:ext cx="7056784" cy="3855267"/>
          </a:xfrm>
          <a:prstGeom prst="rect">
            <a:avLst/>
          </a:prstGeom>
        </p:spPr>
      </p:pic>
    </p:spTree>
    <p:extLst>
      <p:ext uri="{BB962C8B-B14F-4D97-AF65-F5344CB8AC3E}">
        <p14:creationId xmlns:p14="http://schemas.microsoft.com/office/powerpoint/2010/main" val="365583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83857" y="268035"/>
            <a:ext cx="8784976" cy="646331"/>
          </a:xfrm>
          <a:prstGeom prst="rect">
            <a:avLst/>
          </a:prstGeom>
        </p:spPr>
        <p:txBody>
          <a:bodyPr wrap="square">
            <a:spAutoFit/>
          </a:bodyPr>
          <a:lstStyle/>
          <a:p>
            <a:pPr algn="just"/>
            <a:r>
              <a:rPr lang="es-CO" dirty="0"/>
              <a:t>Tabla 1. Resumen de trabajos sobre el total de ovocitos viables y el porcentaje de blastocitos producidos por </a:t>
            </a:r>
            <a:r>
              <a:rPr lang="es-CO" i="1" dirty="0"/>
              <a:t>Bos taurus y Bos indicus </a:t>
            </a:r>
          </a:p>
        </p:txBody>
      </p:sp>
      <p:graphicFrame>
        <p:nvGraphicFramePr>
          <p:cNvPr id="11" name="Tabla 10"/>
          <p:cNvGraphicFramePr>
            <a:graphicFrameLocks noGrp="1"/>
          </p:cNvGraphicFramePr>
          <p:nvPr>
            <p:extLst>
              <p:ext uri="{D42A27DB-BD31-4B8C-83A1-F6EECF244321}">
                <p14:modId xmlns:p14="http://schemas.microsoft.com/office/powerpoint/2010/main" val="1627947880"/>
              </p:ext>
            </p:extLst>
          </p:nvPr>
        </p:nvGraphicFramePr>
        <p:xfrm>
          <a:off x="183858" y="937651"/>
          <a:ext cx="8784975" cy="5587694"/>
        </p:xfrm>
        <a:graphic>
          <a:graphicData uri="http://schemas.openxmlformats.org/drawingml/2006/table">
            <a:tbl>
              <a:tblPr firstRow="1" firstCol="1" bandRow="1">
                <a:tableStyleId>{00A15C55-8517-42AA-B614-E9B94910E393}</a:tableStyleId>
              </a:tblPr>
              <a:tblGrid>
                <a:gridCol w="2244143">
                  <a:extLst>
                    <a:ext uri="{9D8B030D-6E8A-4147-A177-3AD203B41FA5}">
                      <a16:colId xmlns:a16="http://schemas.microsoft.com/office/drawing/2014/main" val="1705469257"/>
                    </a:ext>
                  </a:extLst>
                </a:gridCol>
                <a:gridCol w="1303086">
                  <a:extLst>
                    <a:ext uri="{9D8B030D-6E8A-4147-A177-3AD203B41FA5}">
                      <a16:colId xmlns:a16="http://schemas.microsoft.com/office/drawing/2014/main" val="1278106584"/>
                    </a:ext>
                  </a:extLst>
                </a:gridCol>
                <a:gridCol w="1320678">
                  <a:extLst>
                    <a:ext uri="{9D8B030D-6E8A-4147-A177-3AD203B41FA5}">
                      <a16:colId xmlns:a16="http://schemas.microsoft.com/office/drawing/2014/main" val="200835585"/>
                    </a:ext>
                  </a:extLst>
                </a:gridCol>
                <a:gridCol w="1823162">
                  <a:extLst>
                    <a:ext uri="{9D8B030D-6E8A-4147-A177-3AD203B41FA5}">
                      <a16:colId xmlns:a16="http://schemas.microsoft.com/office/drawing/2014/main" val="519173675"/>
                    </a:ext>
                  </a:extLst>
                </a:gridCol>
                <a:gridCol w="2093906">
                  <a:extLst>
                    <a:ext uri="{9D8B030D-6E8A-4147-A177-3AD203B41FA5}">
                      <a16:colId xmlns:a16="http://schemas.microsoft.com/office/drawing/2014/main" val="866867076"/>
                    </a:ext>
                  </a:extLst>
                </a:gridCol>
              </a:tblGrid>
              <a:tr h="826007">
                <a:tc>
                  <a:txBody>
                    <a:bodyPr/>
                    <a:lstStyle/>
                    <a:p>
                      <a:pPr algn="ctr">
                        <a:lnSpc>
                          <a:spcPct val="115000"/>
                        </a:lnSpc>
                        <a:spcAft>
                          <a:spcPts val="0"/>
                        </a:spcAft>
                      </a:pPr>
                      <a:r>
                        <a:rPr lang="es-ES" sz="1200" dirty="0">
                          <a:effectLst/>
                          <a:latin typeface="+mn-lt"/>
                        </a:rPr>
                        <a:t>BIOTIPO</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latin typeface="+mn-lt"/>
                        </a:rPr>
                        <a:t> PROMEDIO OVOCITOS TOTALES </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latin typeface="+mn-lt"/>
                        </a:rPr>
                        <a:t>OVOCITOS VIABLES</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200" dirty="0">
                          <a:effectLst/>
                          <a:latin typeface="+mn-lt"/>
                        </a:rPr>
                        <a:t>BLASTOCISTOS</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200" dirty="0">
                          <a:effectLst/>
                          <a:latin typeface="+mn-lt"/>
                          <a:ea typeface="Calibri" panose="020F0502020204030204" pitchFamily="34" charset="0"/>
                          <a:cs typeface="Times New Roman" panose="02020603050405020304" pitchFamily="18" charset="0"/>
                        </a:rPr>
                        <a:t>Referencias*</a:t>
                      </a:r>
                    </a:p>
                  </a:txBody>
                  <a:tcPr marL="68580" marR="68580" marT="0" marB="0" anchor="ctr"/>
                </a:tc>
                <a:extLst>
                  <a:ext uri="{0D108BD9-81ED-4DB2-BD59-A6C34878D82A}">
                    <a16:rowId xmlns:a16="http://schemas.microsoft.com/office/drawing/2014/main" val="1367963402"/>
                  </a:ext>
                </a:extLst>
              </a:tr>
              <a:tr h="680241">
                <a:tc>
                  <a:txBody>
                    <a:bodyPr/>
                    <a:lstStyle/>
                    <a:p>
                      <a:pPr algn="ctr">
                        <a:lnSpc>
                          <a:spcPct val="115000"/>
                        </a:lnSpc>
                        <a:spcAft>
                          <a:spcPts val="0"/>
                        </a:spcAft>
                      </a:pPr>
                      <a:r>
                        <a:rPr lang="es-CO" sz="1200" i="1" dirty="0">
                          <a:effectLst/>
                          <a:latin typeface="+mn-lt"/>
                          <a:ea typeface="Calibri" panose="020F0502020204030204" pitchFamily="34" charset="0"/>
                          <a:cs typeface="Times New Roman" panose="02020603050405020304" pitchFamily="18" charset="0"/>
                        </a:rPr>
                        <a:t>B.</a:t>
                      </a:r>
                      <a:r>
                        <a:rPr lang="es-CO" sz="1200" i="1" baseline="0" dirty="0">
                          <a:effectLst/>
                          <a:latin typeface="+mn-lt"/>
                          <a:ea typeface="Calibri" panose="020F0502020204030204" pitchFamily="34" charset="0"/>
                          <a:cs typeface="Times New Roman" panose="02020603050405020304" pitchFamily="18" charset="0"/>
                        </a:rPr>
                        <a:t> Indicus</a:t>
                      </a:r>
                      <a:r>
                        <a:rPr lang="es-CO" sz="1200" baseline="0" dirty="0">
                          <a:effectLst/>
                          <a:latin typeface="+mn-lt"/>
                          <a:ea typeface="Calibri" panose="020F0502020204030204" pitchFamily="34" charset="0"/>
                          <a:cs typeface="Times New Roman" panose="02020603050405020304" pitchFamily="18" charset="0"/>
                        </a:rPr>
                        <a:t> </a:t>
                      </a:r>
                    </a:p>
                    <a:p>
                      <a:pPr algn="ctr">
                        <a:lnSpc>
                          <a:spcPct val="115000"/>
                        </a:lnSpc>
                        <a:spcAft>
                          <a:spcPts val="0"/>
                        </a:spcAft>
                      </a:pPr>
                      <a:r>
                        <a:rPr lang="es-CO" sz="1200" baseline="0" dirty="0">
                          <a:effectLst/>
                          <a:latin typeface="+mn-lt"/>
                          <a:ea typeface="Calibri" panose="020F0502020204030204" pitchFamily="34" charset="0"/>
                          <a:cs typeface="Times New Roman" panose="02020603050405020304" pitchFamily="18" charset="0"/>
                        </a:rPr>
                        <a:t>(Nelore n= 317)</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30,84 ± 0,88 </a:t>
                      </a: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23,35 ± 0,7</a:t>
                      </a: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10,17</a:t>
                      </a:r>
                    </a:p>
                  </a:txBody>
                  <a:tcPr marL="68580" marR="68580" marT="0" marB="0" anchor="ctr"/>
                </a:tc>
                <a:tc>
                  <a:txBody>
                    <a:bodyPr/>
                    <a:lstStyle/>
                    <a:p>
                      <a:pPr algn="ctr">
                        <a:lnSpc>
                          <a:spcPct val="115000"/>
                        </a:lnSpc>
                        <a:spcAft>
                          <a:spcPts val="0"/>
                        </a:spcAft>
                      </a:pPr>
                      <a:r>
                        <a:rPr lang="es-CO" sz="1200" dirty="0">
                          <a:latin typeface="+mn-lt"/>
                        </a:rPr>
                        <a:t>(Pontes et al. ,2011) </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0898620"/>
                  </a:ext>
                </a:extLst>
              </a:tr>
              <a:tr h="6802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i="1" dirty="0">
                          <a:effectLst/>
                          <a:latin typeface="+mn-lt"/>
                          <a:ea typeface="Calibri" panose="020F0502020204030204" pitchFamily="34" charset="0"/>
                          <a:cs typeface="Times New Roman" panose="02020603050405020304" pitchFamily="18" charset="0"/>
                        </a:rPr>
                        <a:t>B.</a:t>
                      </a:r>
                      <a:r>
                        <a:rPr lang="es-CO" sz="1200" i="1" baseline="0" dirty="0">
                          <a:effectLst/>
                          <a:latin typeface="+mn-lt"/>
                          <a:ea typeface="Calibri" panose="020F0502020204030204" pitchFamily="34" charset="0"/>
                          <a:cs typeface="Times New Roman" panose="02020603050405020304" pitchFamily="18" charset="0"/>
                        </a:rPr>
                        <a:t> Indicus</a:t>
                      </a:r>
                      <a:r>
                        <a:rPr lang="es-CO" sz="1200" baseline="0" dirty="0">
                          <a:effectLst/>
                          <a:latin typeface="+mn-lt"/>
                          <a:ea typeface="Calibri" panose="020F0502020204030204" pitchFamily="34" charset="0"/>
                          <a:cs typeface="Times New Roman" panose="02020603050405020304" pitchFamily="18" charset="0"/>
                        </a:rPr>
                        <a:t> </a:t>
                      </a:r>
                    </a:p>
                    <a:p>
                      <a:pPr algn="ctr" fontAlgn="b"/>
                      <a:r>
                        <a:rPr lang="es-CO" sz="1200" u="none" strike="noStrike" dirty="0">
                          <a:effectLst/>
                          <a:latin typeface="+mn-lt"/>
                        </a:rPr>
                        <a:t>(Brahmán  n=226)</a:t>
                      </a:r>
                      <a:endParaRPr lang="es-CO" sz="12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18,7</a:t>
                      </a:r>
                      <a:endParaRPr lang="es-CO" sz="16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16,01</a:t>
                      </a:r>
                      <a:endParaRPr lang="es-CO" sz="16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6,5</a:t>
                      </a:r>
                      <a:endParaRPr lang="es-CO" sz="1600" b="0"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es-CO" sz="1200" dirty="0">
                          <a:effectLst/>
                          <a:latin typeface="+mn-lt"/>
                          <a:ea typeface="Calibri" panose="020F0502020204030204" pitchFamily="34" charset="0"/>
                          <a:cs typeface="Times New Roman" panose="02020603050405020304" pitchFamily="18" charset="0"/>
                        </a:rPr>
                        <a:t>(Embriogen,</a:t>
                      </a:r>
                      <a:r>
                        <a:rPr lang="es-CO" sz="1200" baseline="0" dirty="0">
                          <a:effectLst/>
                          <a:latin typeface="+mn-lt"/>
                          <a:ea typeface="Calibri" panose="020F0502020204030204" pitchFamily="34" charset="0"/>
                          <a:cs typeface="Times New Roman" panose="02020603050405020304" pitchFamily="18" charset="0"/>
                        </a:rPr>
                        <a:t> 2016)</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0878496"/>
                  </a:ext>
                </a:extLst>
              </a:tr>
              <a:tr h="6802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i="1" dirty="0">
                          <a:effectLst/>
                          <a:latin typeface="+mn-lt"/>
                          <a:ea typeface="Calibri" panose="020F0502020204030204" pitchFamily="34" charset="0"/>
                          <a:cs typeface="Times New Roman" panose="02020603050405020304" pitchFamily="18" charset="0"/>
                        </a:rPr>
                        <a:t>B.</a:t>
                      </a:r>
                      <a:r>
                        <a:rPr lang="es-CO" sz="1200" i="1" baseline="0" dirty="0">
                          <a:effectLst/>
                          <a:latin typeface="+mn-lt"/>
                          <a:ea typeface="Calibri" panose="020F0502020204030204" pitchFamily="34" charset="0"/>
                          <a:cs typeface="Times New Roman" panose="02020603050405020304" pitchFamily="18" charset="0"/>
                        </a:rPr>
                        <a:t> Indicus</a:t>
                      </a:r>
                      <a:r>
                        <a:rPr lang="es-CO" sz="1200" baseline="0" dirty="0">
                          <a:effectLst/>
                          <a:latin typeface="+mn-lt"/>
                          <a:ea typeface="Calibri" panose="020F0502020204030204" pitchFamily="34" charset="0"/>
                          <a:cs typeface="Times New Roman" panose="02020603050405020304" pitchFamily="18" charset="0"/>
                        </a:rPr>
                        <a:t> </a:t>
                      </a:r>
                    </a:p>
                    <a:p>
                      <a:pPr algn="ctr" fontAlgn="b"/>
                      <a:r>
                        <a:rPr lang="es-CO" sz="1200" u="none" strike="noStrike" dirty="0">
                          <a:effectLst/>
                          <a:latin typeface="+mn-lt"/>
                        </a:rPr>
                        <a:t>(Guzerat n=34)</a:t>
                      </a:r>
                      <a:endParaRPr lang="es-CO" sz="12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24,1</a:t>
                      </a:r>
                      <a:endParaRPr lang="es-CO" sz="16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20,18</a:t>
                      </a:r>
                      <a:endParaRPr lang="es-CO" sz="1600" b="0" i="0" u="none" strike="noStrike" dirty="0">
                        <a:solidFill>
                          <a:srgbClr val="000000"/>
                        </a:solidFill>
                        <a:effectLst/>
                        <a:latin typeface="+mn-lt"/>
                      </a:endParaRPr>
                    </a:p>
                  </a:txBody>
                  <a:tcPr marL="9525" marR="9525" marT="9525" marB="0" anchor="ctr"/>
                </a:tc>
                <a:tc>
                  <a:txBody>
                    <a:bodyPr/>
                    <a:lstStyle/>
                    <a:p>
                      <a:pPr algn="ctr" fontAlgn="b"/>
                      <a:r>
                        <a:rPr lang="es-CO" sz="1600" u="none" strike="noStrike" dirty="0">
                          <a:effectLst/>
                          <a:latin typeface="+mn-lt"/>
                        </a:rPr>
                        <a:t>7,6</a:t>
                      </a:r>
                      <a:endParaRPr lang="es-CO" sz="1600" b="0"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es-CO" sz="1200" dirty="0">
                          <a:effectLst/>
                          <a:latin typeface="+mn-lt"/>
                          <a:ea typeface="Calibri" panose="020F0502020204030204" pitchFamily="34" charset="0"/>
                          <a:cs typeface="Times New Roman" panose="02020603050405020304" pitchFamily="18" charset="0"/>
                        </a:rPr>
                        <a:t>(Embriogen,</a:t>
                      </a:r>
                      <a:r>
                        <a:rPr lang="es-CO" sz="1200" baseline="0" dirty="0">
                          <a:effectLst/>
                          <a:latin typeface="+mn-lt"/>
                          <a:ea typeface="Calibri" panose="020F0502020204030204" pitchFamily="34" charset="0"/>
                          <a:cs typeface="Times New Roman" panose="02020603050405020304" pitchFamily="18" charset="0"/>
                        </a:rPr>
                        <a:t> 2016)</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9796471"/>
                  </a:ext>
                </a:extLst>
              </a:tr>
              <a:tr h="680241">
                <a:tc>
                  <a:txBody>
                    <a:bodyPr/>
                    <a:lstStyle/>
                    <a:p>
                      <a:pPr algn="ctr">
                        <a:lnSpc>
                          <a:spcPct val="115000"/>
                        </a:lnSpc>
                        <a:spcAft>
                          <a:spcPts val="0"/>
                        </a:spcAft>
                      </a:pPr>
                      <a:r>
                        <a:rPr lang="es-ES" sz="1200" dirty="0">
                          <a:effectLst/>
                          <a:latin typeface="+mn-lt"/>
                        </a:rPr>
                        <a:t>B. </a:t>
                      </a:r>
                      <a:r>
                        <a:rPr lang="es-ES" sz="1200" i="1" dirty="0">
                          <a:effectLst/>
                          <a:latin typeface="+mn-lt"/>
                        </a:rPr>
                        <a:t>indicus</a:t>
                      </a:r>
                      <a:r>
                        <a:rPr lang="es-ES" sz="1200" dirty="0">
                          <a:effectLst/>
                          <a:latin typeface="+mn-lt"/>
                        </a:rPr>
                        <a:t> </a:t>
                      </a:r>
                    </a:p>
                    <a:p>
                      <a:pPr algn="ctr">
                        <a:lnSpc>
                          <a:spcPct val="115000"/>
                        </a:lnSpc>
                        <a:spcAft>
                          <a:spcPts val="0"/>
                        </a:spcAft>
                      </a:pPr>
                      <a:r>
                        <a:rPr lang="es-ES" sz="1200" dirty="0">
                          <a:effectLst/>
                          <a:latin typeface="+mn-lt"/>
                        </a:rPr>
                        <a:t>(Gir n= 617)</a:t>
                      </a:r>
                      <a:endParaRPr lang="es-CO"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17,1 ± 4,5</a:t>
                      </a: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12,1 ± 3,9 </a:t>
                      </a:r>
                    </a:p>
                  </a:txBody>
                  <a:tcPr marL="68580" marR="68580" marT="0" marB="0" anchor="ctr"/>
                </a:tc>
                <a:tc>
                  <a:txBody>
                    <a:bodyPr/>
                    <a:lstStyle/>
                    <a:p>
                      <a:pPr algn="ctr">
                        <a:lnSpc>
                          <a:spcPct val="115000"/>
                        </a:lnSpc>
                        <a:spcAft>
                          <a:spcPts val="0"/>
                        </a:spcAft>
                      </a:pPr>
                      <a:r>
                        <a:rPr lang="es-CO" sz="1600" dirty="0">
                          <a:effectLst/>
                          <a:latin typeface="+mn-lt"/>
                          <a:ea typeface="Calibri" panose="020F0502020204030204" pitchFamily="34" charset="0"/>
                          <a:cs typeface="Times New Roman" panose="02020603050405020304" pitchFamily="18" charset="0"/>
                        </a:rPr>
                        <a:t>3,2</a:t>
                      </a:r>
                    </a:p>
                  </a:txBody>
                  <a:tcPr marL="68580" marR="68580" marT="0" marB="0" anchor="ctr"/>
                </a:tc>
                <a:tc>
                  <a:txBody>
                    <a:bodyPr/>
                    <a:lstStyle/>
                    <a:p>
                      <a:pPr algn="ctr">
                        <a:lnSpc>
                          <a:spcPct val="115000"/>
                        </a:lnSpc>
                        <a:spcAft>
                          <a:spcPts val="0"/>
                        </a:spcAft>
                      </a:pPr>
                      <a:r>
                        <a:rPr lang="es-CO" sz="1200" dirty="0">
                          <a:effectLst/>
                          <a:latin typeface="+mn-lt"/>
                          <a:ea typeface="Calibri" panose="020F0502020204030204" pitchFamily="34" charset="0"/>
                          <a:cs typeface="Times New Roman" panose="02020603050405020304" pitchFamily="18" charset="0"/>
                        </a:rPr>
                        <a:t>(Pontes et al., 2010)</a:t>
                      </a:r>
                    </a:p>
                  </a:txBody>
                  <a:tcPr marL="68580" marR="68580" marT="0" marB="0" anchor="ctr"/>
                </a:tc>
                <a:extLst>
                  <a:ext uri="{0D108BD9-81ED-4DB2-BD59-A6C34878D82A}">
                    <a16:rowId xmlns:a16="http://schemas.microsoft.com/office/drawing/2014/main" val="149677946"/>
                  </a:ext>
                </a:extLst>
              </a:tr>
              <a:tr h="6802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1" i="1" dirty="0">
                          <a:solidFill>
                            <a:schemeClr val="accent2">
                              <a:lumMod val="75000"/>
                            </a:schemeClr>
                          </a:solidFill>
                          <a:effectLst/>
                          <a:latin typeface="+mn-lt"/>
                          <a:ea typeface="Calibri" panose="020F0502020204030204" pitchFamily="34" charset="0"/>
                          <a:cs typeface="Times New Roman" panose="02020603050405020304" pitchFamily="18" charset="0"/>
                        </a:rPr>
                        <a:t>B.</a:t>
                      </a:r>
                      <a:r>
                        <a:rPr lang="es-CO" sz="1400" b="1" i="1" baseline="0" dirty="0">
                          <a:solidFill>
                            <a:schemeClr val="accent2">
                              <a:lumMod val="75000"/>
                            </a:schemeClr>
                          </a:solidFill>
                          <a:effectLst/>
                          <a:latin typeface="+mn-lt"/>
                          <a:ea typeface="Calibri" panose="020F0502020204030204" pitchFamily="34" charset="0"/>
                          <a:cs typeface="Times New Roman" panose="02020603050405020304" pitchFamily="18" charset="0"/>
                        </a:rPr>
                        <a:t> taurus</a:t>
                      </a:r>
                      <a:endParaRPr lang="es-CO" sz="1400" b="1" u="none" strike="noStrike" dirty="0">
                        <a:solidFill>
                          <a:schemeClr val="accent2">
                            <a:lumMod val="75000"/>
                          </a:schemeClr>
                        </a:solidFill>
                        <a:effectLst/>
                        <a:latin typeface="+mn-lt"/>
                      </a:endParaRPr>
                    </a:p>
                    <a:p>
                      <a:pPr algn="ctr" fontAlgn="b"/>
                      <a:r>
                        <a:rPr lang="es-CO" sz="1400" b="1" u="none" strike="noStrike" dirty="0">
                          <a:solidFill>
                            <a:schemeClr val="accent2">
                              <a:lumMod val="75000"/>
                            </a:schemeClr>
                          </a:solidFill>
                          <a:effectLst/>
                          <a:latin typeface="+mn-lt"/>
                        </a:rPr>
                        <a:t>(Ayrshire n=20)</a:t>
                      </a:r>
                      <a:endParaRPr lang="es-CO" sz="14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13,9</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10,75</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3,4</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a:lnSpc>
                          <a:spcPct val="115000"/>
                        </a:lnSpc>
                        <a:spcAft>
                          <a:spcPts val="0"/>
                        </a:spcAft>
                      </a:pPr>
                      <a:r>
                        <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rPr>
                        <a:t>(Embriogen,</a:t>
                      </a:r>
                      <a:r>
                        <a:rPr lang="es-CO" sz="1400" b="1" baseline="0" dirty="0">
                          <a:solidFill>
                            <a:schemeClr val="accent2">
                              <a:lumMod val="75000"/>
                            </a:schemeClr>
                          </a:solidFill>
                          <a:effectLst/>
                          <a:latin typeface="+mn-lt"/>
                          <a:ea typeface="Calibri" panose="020F0502020204030204" pitchFamily="34" charset="0"/>
                          <a:cs typeface="Times New Roman" panose="02020603050405020304" pitchFamily="18" charset="0"/>
                        </a:rPr>
                        <a:t> 2016)</a:t>
                      </a:r>
                      <a:endPar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0174838"/>
                  </a:ext>
                </a:extLst>
              </a:tr>
              <a:tr h="6802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1" i="1" dirty="0">
                          <a:solidFill>
                            <a:schemeClr val="accent2">
                              <a:lumMod val="75000"/>
                            </a:schemeClr>
                          </a:solidFill>
                          <a:effectLst/>
                          <a:latin typeface="+mn-lt"/>
                          <a:ea typeface="Calibri" panose="020F0502020204030204" pitchFamily="34" charset="0"/>
                          <a:cs typeface="Times New Roman" panose="02020603050405020304" pitchFamily="18" charset="0"/>
                        </a:rPr>
                        <a:t>B.</a:t>
                      </a:r>
                      <a:r>
                        <a:rPr lang="es-CO" sz="1400" b="1" i="1" baseline="0" dirty="0">
                          <a:solidFill>
                            <a:schemeClr val="accent2">
                              <a:lumMod val="75000"/>
                            </a:schemeClr>
                          </a:solidFill>
                          <a:effectLst/>
                          <a:latin typeface="+mn-lt"/>
                          <a:ea typeface="Calibri" panose="020F0502020204030204" pitchFamily="34" charset="0"/>
                          <a:cs typeface="Times New Roman" panose="02020603050405020304" pitchFamily="18" charset="0"/>
                        </a:rPr>
                        <a:t> taurus</a:t>
                      </a:r>
                      <a:endParaRPr lang="es-CO" sz="1400" b="1" u="none" strike="noStrike" dirty="0">
                        <a:solidFill>
                          <a:schemeClr val="accent2">
                            <a:lumMod val="75000"/>
                          </a:schemeClr>
                        </a:solidFill>
                        <a:effectLst/>
                        <a:latin typeface="+mn-lt"/>
                      </a:endParaRPr>
                    </a:p>
                    <a:p>
                      <a:pPr algn="ctr" fontAlgn="b"/>
                      <a:r>
                        <a:rPr lang="es-CO" sz="1400" b="1" u="none" strike="noStrike" dirty="0">
                          <a:solidFill>
                            <a:schemeClr val="accent2">
                              <a:lumMod val="75000"/>
                            </a:schemeClr>
                          </a:solidFill>
                          <a:effectLst/>
                          <a:latin typeface="+mn-lt"/>
                        </a:rPr>
                        <a:t>(Bonsmara n=54)</a:t>
                      </a:r>
                      <a:endParaRPr lang="es-CO" sz="14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10,3</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7,74</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3,0</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a:lnSpc>
                          <a:spcPct val="115000"/>
                        </a:lnSpc>
                        <a:spcAft>
                          <a:spcPts val="0"/>
                        </a:spcAft>
                      </a:pPr>
                      <a:r>
                        <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rPr>
                        <a:t>(Embriogen,</a:t>
                      </a:r>
                      <a:r>
                        <a:rPr lang="es-CO" sz="1400" b="1" baseline="0" dirty="0">
                          <a:solidFill>
                            <a:schemeClr val="accent2">
                              <a:lumMod val="75000"/>
                            </a:schemeClr>
                          </a:solidFill>
                          <a:effectLst/>
                          <a:latin typeface="+mn-lt"/>
                          <a:ea typeface="Calibri" panose="020F0502020204030204" pitchFamily="34" charset="0"/>
                          <a:cs typeface="Times New Roman" panose="02020603050405020304" pitchFamily="18" charset="0"/>
                        </a:rPr>
                        <a:t> 2016)</a:t>
                      </a:r>
                      <a:endPar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9948655"/>
                  </a:ext>
                </a:extLst>
              </a:tr>
              <a:tr h="6802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1" i="1" dirty="0">
                          <a:solidFill>
                            <a:schemeClr val="accent2">
                              <a:lumMod val="75000"/>
                            </a:schemeClr>
                          </a:solidFill>
                          <a:effectLst/>
                          <a:latin typeface="+mn-lt"/>
                          <a:ea typeface="Calibri" panose="020F0502020204030204" pitchFamily="34" charset="0"/>
                          <a:cs typeface="Times New Roman" panose="02020603050405020304" pitchFamily="18" charset="0"/>
                        </a:rPr>
                        <a:t>B.</a:t>
                      </a:r>
                      <a:r>
                        <a:rPr lang="es-CO" sz="1400" b="1" i="1" baseline="0" dirty="0">
                          <a:solidFill>
                            <a:schemeClr val="accent2">
                              <a:lumMod val="75000"/>
                            </a:schemeClr>
                          </a:solidFill>
                          <a:effectLst/>
                          <a:latin typeface="+mn-lt"/>
                          <a:ea typeface="Calibri" panose="020F0502020204030204" pitchFamily="34" charset="0"/>
                          <a:cs typeface="Times New Roman" panose="02020603050405020304" pitchFamily="18" charset="0"/>
                        </a:rPr>
                        <a:t> taurus</a:t>
                      </a:r>
                      <a:endParaRPr lang="es-CO" sz="1400" b="1" u="none" strike="noStrike" dirty="0">
                        <a:solidFill>
                          <a:schemeClr val="accent2">
                            <a:lumMod val="75000"/>
                          </a:schemeClr>
                        </a:solidFill>
                        <a:effectLst/>
                        <a:latin typeface="+mn-lt"/>
                      </a:endParaRPr>
                    </a:p>
                    <a:p>
                      <a:pPr algn="ctr" fontAlgn="b"/>
                      <a:r>
                        <a:rPr lang="es-CO" sz="1400" b="1" u="none" strike="noStrike" dirty="0">
                          <a:solidFill>
                            <a:schemeClr val="accent2">
                              <a:lumMod val="75000"/>
                            </a:schemeClr>
                          </a:solidFill>
                          <a:effectLst/>
                          <a:latin typeface="+mn-lt"/>
                        </a:rPr>
                        <a:t>(Holstein n=257)</a:t>
                      </a:r>
                      <a:endParaRPr lang="es-CO" sz="14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11,2</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8,56</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fontAlgn="b"/>
                      <a:r>
                        <a:rPr lang="es-CO" sz="1800" b="1" u="none" strike="noStrike" dirty="0">
                          <a:solidFill>
                            <a:schemeClr val="accent2">
                              <a:lumMod val="75000"/>
                            </a:schemeClr>
                          </a:solidFill>
                          <a:effectLst/>
                          <a:latin typeface="+mn-lt"/>
                        </a:rPr>
                        <a:t>3,1</a:t>
                      </a:r>
                      <a:endParaRPr lang="es-CO" sz="1800" b="1" i="0" u="none" strike="noStrike" dirty="0">
                        <a:solidFill>
                          <a:schemeClr val="accent2">
                            <a:lumMod val="75000"/>
                          </a:schemeClr>
                        </a:solidFill>
                        <a:effectLst/>
                        <a:latin typeface="+mn-lt"/>
                      </a:endParaRPr>
                    </a:p>
                  </a:txBody>
                  <a:tcPr marL="9525" marR="9525" marT="9525" marB="0" anchor="ctr"/>
                </a:tc>
                <a:tc>
                  <a:txBody>
                    <a:bodyPr/>
                    <a:lstStyle/>
                    <a:p>
                      <a:pPr algn="ctr">
                        <a:lnSpc>
                          <a:spcPct val="115000"/>
                        </a:lnSpc>
                        <a:spcAft>
                          <a:spcPts val="0"/>
                        </a:spcAft>
                      </a:pPr>
                      <a:r>
                        <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rPr>
                        <a:t>(Embriogen,</a:t>
                      </a:r>
                      <a:r>
                        <a:rPr lang="es-CO" sz="1400" b="1" baseline="0" dirty="0">
                          <a:solidFill>
                            <a:schemeClr val="accent2">
                              <a:lumMod val="75000"/>
                            </a:schemeClr>
                          </a:solidFill>
                          <a:effectLst/>
                          <a:latin typeface="+mn-lt"/>
                          <a:ea typeface="Calibri" panose="020F0502020204030204" pitchFamily="34" charset="0"/>
                          <a:cs typeface="Times New Roman" panose="02020603050405020304" pitchFamily="18" charset="0"/>
                        </a:rPr>
                        <a:t> 2016)</a:t>
                      </a:r>
                      <a:endParaRPr lang="es-CO" sz="1400" b="1"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5867711"/>
                  </a:ext>
                </a:extLst>
              </a:tr>
            </a:tbl>
          </a:graphicData>
        </a:graphic>
      </p:graphicFrame>
    </p:spTree>
    <p:extLst>
      <p:ext uri="{BB962C8B-B14F-4D97-AF65-F5344CB8AC3E}">
        <p14:creationId xmlns:p14="http://schemas.microsoft.com/office/powerpoint/2010/main" val="312312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285" y="147873"/>
            <a:ext cx="8640960" cy="830997"/>
          </a:xfrm>
          <a:prstGeom prst="rect">
            <a:avLst/>
          </a:prstGeom>
        </p:spPr>
        <p:txBody>
          <a:bodyPr wrap="square">
            <a:spAutoFit/>
          </a:bodyPr>
          <a:lstStyle/>
          <a:p>
            <a:pPr marL="457200" indent="-457200" algn="ctr">
              <a:buFont typeface="+mj-lt"/>
              <a:buAutoNum type="alphaUcPeriod" startAt="2"/>
            </a:pPr>
            <a:r>
              <a:rPr lang="es-CO" sz="2400" b="1" u="sng" dirty="0"/>
              <a:t>ESTADO SANITARIO</a:t>
            </a:r>
          </a:p>
          <a:p>
            <a:pPr algn="ctr"/>
            <a:endParaRPr lang="es-CO" sz="2400" b="1" dirty="0"/>
          </a:p>
        </p:txBody>
      </p:sp>
      <p:sp>
        <p:nvSpPr>
          <p:cNvPr id="3" name="Rectángulo 2"/>
          <p:cNvSpPr/>
          <p:nvPr/>
        </p:nvSpPr>
        <p:spPr>
          <a:xfrm>
            <a:off x="528920" y="4581128"/>
            <a:ext cx="7848872" cy="1477328"/>
          </a:xfrm>
          <a:prstGeom prst="rect">
            <a:avLst/>
          </a:prstGeom>
        </p:spPr>
        <p:txBody>
          <a:bodyPr wrap="square">
            <a:spAutoFit/>
          </a:bodyPr>
          <a:lstStyle/>
          <a:p>
            <a:pPr marL="400050" indent="-400050">
              <a:buFont typeface="+mj-lt"/>
              <a:buAutoNum type="romanUcPeriod"/>
            </a:pPr>
            <a:r>
              <a:rPr lang="es-CO" dirty="0"/>
              <a:t>La Autoridad Veterinaria debe tener datos sobre el origen de los animales  donantes.</a:t>
            </a:r>
          </a:p>
          <a:p>
            <a:pPr marL="400050" indent="-400050" algn="just">
              <a:buFont typeface="+mj-lt"/>
              <a:buAutoNum type="romanUcPeriod"/>
            </a:pPr>
            <a:r>
              <a:rPr lang="es-CO" dirty="0"/>
              <a:t>En el momento de la recolección, los donantes </a:t>
            </a:r>
            <a:r>
              <a:rPr lang="es-CO" i="1" dirty="0"/>
              <a:t>animales </a:t>
            </a:r>
            <a:r>
              <a:rPr lang="es-CO" dirty="0"/>
              <a:t>deben ser examinadas clínicamente por un </a:t>
            </a:r>
            <a:r>
              <a:rPr lang="es-CO" i="1" dirty="0"/>
              <a:t>veterinario </a:t>
            </a:r>
            <a:r>
              <a:rPr lang="es-CO" dirty="0"/>
              <a:t>y certificar que están libres de signos clínicos de </a:t>
            </a:r>
            <a:r>
              <a:rPr lang="es-CO" i="1" dirty="0"/>
              <a:t>enfermedades</a:t>
            </a:r>
            <a:r>
              <a:rPr lang="es-CO" dirty="0"/>
              <a:t>.</a:t>
            </a:r>
          </a:p>
        </p:txBody>
      </p:sp>
      <p:sp>
        <p:nvSpPr>
          <p:cNvPr id="4" name="Rectángulo 3"/>
          <p:cNvSpPr/>
          <p:nvPr/>
        </p:nvSpPr>
        <p:spPr>
          <a:xfrm>
            <a:off x="755576" y="632336"/>
            <a:ext cx="7632848" cy="276999"/>
          </a:xfrm>
          <a:prstGeom prst="rect">
            <a:avLst/>
          </a:prstGeom>
        </p:spPr>
        <p:txBody>
          <a:bodyPr wrap="square">
            <a:spAutoFit/>
          </a:bodyPr>
          <a:lstStyle/>
          <a:p>
            <a:pPr algn="ctr"/>
            <a:r>
              <a:rPr lang="es-CO" sz="1200" dirty="0"/>
              <a:t>Sociedad de Transferencia de Embriones (IETS) y la Organización Mundial de Salud Animal (OIE)</a:t>
            </a:r>
          </a:p>
        </p:txBody>
      </p:sp>
      <p:sp>
        <p:nvSpPr>
          <p:cNvPr id="5" name="Rectángulo 4"/>
          <p:cNvSpPr/>
          <p:nvPr/>
        </p:nvSpPr>
        <p:spPr>
          <a:xfrm>
            <a:off x="5652120" y="6381328"/>
            <a:ext cx="3072316" cy="276999"/>
          </a:xfrm>
          <a:prstGeom prst="rect">
            <a:avLst/>
          </a:prstGeom>
        </p:spPr>
        <p:txBody>
          <a:bodyPr wrap="none">
            <a:spAutoFit/>
          </a:bodyPr>
          <a:lstStyle/>
          <a:p>
            <a:r>
              <a:rPr lang="en-US" sz="1200" dirty="0"/>
              <a:t>( Ponsart &amp; Pozzi, 2013; IETS, 2007; </a:t>
            </a:r>
            <a:r>
              <a:rPr lang="es-CO" sz="1200" dirty="0"/>
              <a:t>OIE, 2012)</a:t>
            </a:r>
          </a:p>
        </p:txBody>
      </p:sp>
      <p:pic>
        <p:nvPicPr>
          <p:cNvPr id="6" name="Imagen 5"/>
          <p:cNvPicPr>
            <a:picLocks noChangeAspect="1"/>
          </p:cNvPicPr>
          <p:nvPr/>
        </p:nvPicPr>
        <p:blipFill>
          <a:blip r:embed="rId3"/>
          <a:stretch>
            <a:fillRect/>
          </a:stretch>
        </p:blipFill>
        <p:spPr>
          <a:xfrm>
            <a:off x="276892" y="1628800"/>
            <a:ext cx="2895600" cy="1581150"/>
          </a:xfrm>
          <a:prstGeom prst="rect">
            <a:avLst/>
          </a:prstGeom>
        </p:spPr>
      </p:pic>
      <p:sp>
        <p:nvSpPr>
          <p:cNvPr id="7" name="Rectángulo 6"/>
          <p:cNvSpPr/>
          <p:nvPr/>
        </p:nvSpPr>
        <p:spPr>
          <a:xfrm>
            <a:off x="-1157433" y="3237727"/>
            <a:ext cx="4572000" cy="523220"/>
          </a:xfrm>
          <a:prstGeom prst="rect">
            <a:avLst/>
          </a:prstGeom>
        </p:spPr>
        <p:txBody>
          <a:bodyPr>
            <a:spAutoFit/>
          </a:bodyPr>
          <a:lstStyle/>
          <a:p>
            <a:pPr algn="ctr"/>
            <a:r>
              <a:rPr lang="es-CO" sz="1400" dirty="0">
                <a:solidFill>
                  <a:srgbClr val="FF0000"/>
                </a:solidFill>
              </a:rPr>
              <a:t>Folículo secundario</a:t>
            </a:r>
          </a:p>
          <a:p>
            <a:pPr algn="ctr"/>
            <a:r>
              <a:rPr lang="es-CO" sz="1400" dirty="0">
                <a:solidFill>
                  <a:srgbClr val="FF0000"/>
                </a:solidFill>
              </a:rPr>
              <a:t> preantral</a:t>
            </a:r>
          </a:p>
        </p:txBody>
      </p:sp>
      <p:pic>
        <p:nvPicPr>
          <p:cNvPr id="8" name="Imagen 7"/>
          <p:cNvPicPr>
            <a:picLocks noChangeAspect="1"/>
          </p:cNvPicPr>
          <p:nvPr/>
        </p:nvPicPr>
        <p:blipFill>
          <a:blip r:embed="rId4"/>
          <a:stretch>
            <a:fillRect/>
          </a:stretch>
        </p:blipFill>
        <p:spPr>
          <a:xfrm>
            <a:off x="3568931" y="1646510"/>
            <a:ext cx="2468742" cy="2114437"/>
          </a:xfrm>
          <a:prstGeom prst="rect">
            <a:avLst/>
          </a:prstGeom>
        </p:spPr>
      </p:pic>
      <p:cxnSp>
        <p:nvCxnSpPr>
          <p:cNvPr id="10" name="Conector recto 9"/>
          <p:cNvCxnSpPr/>
          <p:nvPr/>
        </p:nvCxnSpPr>
        <p:spPr>
          <a:xfrm>
            <a:off x="3351464" y="1091645"/>
            <a:ext cx="0" cy="316661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5"/>
          <a:stretch>
            <a:fillRect/>
          </a:stretch>
        </p:blipFill>
        <p:spPr>
          <a:xfrm>
            <a:off x="6423321" y="1987904"/>
            <a:ext cx="2109120" cy="1608512"/>
          </a:xfrm>
          <a:prstGeom prst="rect">
            <a:avLst/>
          </a:prstGeom>
        </p:spPr>
      </p:pic>
      <p:sp>
        <p:nvSpPr>
          <p:cNvPr id="9" name="Rectángulo 8"/>
          <p:cNvSpPr/>
          <p:nvPr/>
        </p:nvSpPr>
        <p:spPr>
          <a:xfrm>
            <a:off x="219625" y="3071451"/>
            <a:ext cx="2446199" cy="138499"/>
          </a:xfrm>
          <a:prstGeom prst="rect">
            <a:avLst/>
          </a:prstGeom>
        </p:spPr>
        <p:txBody>
          <a:bodyPr wrap="square">
            <a:spAutoFit/>
          </a:bodyPr>
          <a:lstStyle/>
          <a:p>
            <a:r>
              <a:rPr lang="es-CO" sz="300" dirty="0"/>
              <a:t>Tomada de: http://2.bp.blogspot.com/-Mye_gN6Pjhk/TjV-IMm3K3I/AAAAAAAAAFM/Z1Ztl51VvV8/s1600/2.JPG</a:t>
            </a:r>
          </a:p>
        </p:txBody>
      </p:sp>
      <p:sp>
        <p:nvSpPr>
          <p:cNvPr id="12" name="Rectángulo 11"/>
          <p:cNvSpPr/>
          <p:nvPr/>
        </p:nvSpPr>
        <p:spPr>
          <a:xfrm>
            <a:off x="3619598" y="3609608"/>
            <a:ext cx="4572000" cy="169277"/>
          </a:xfrm>
          <a:prstGeom prst="rect">
            <a:avLst/>
          </a:prstGeom>
        </p:spPr>
        <p:txBody>
          <a:bodyPr>
            <a:spAutoFit/>
          </a:bodyPr>
          <a:lstStyle/>
          <a:p>
            <a:r>
              <a:rPr lang="es-CO" sz="500" dirty="0"/>
              <a:t>Tomada de: http://m.exam-10.com/pars_docs/refs/8/7261/7261_html_30de396b.jpg</a:t>
            </a:r>
          </a:p>
        </p:txBody>
      </p:sp>
      <p:sp>
        <p:nvSpPr>
          <p:cNvPr id="13" name="Rectángulo 12"/>
          <p:cNvSpPr/>
          <p:nvPr/>
        </p:nvSpPr>
        <p:spPr>
          <a:xfrm>
            <a:off x="6423321" y="3596416"/>
            <a:ext cx="4572000" cy="153888"/>
          </a:xfrm>
          <a:prstGeom prst="rect">
            <a:avLst/>
          </a:prstGeom>
        </p:spPr>
        <p:txBody>
          <a:bodyPr>
            <a:spAutoFit/>
          </a:bodyPr>
          <a:lstStyle/>
          <a:p>
            <a:r>
              <a:rPr lang="es-CO" sz="400" dirty="0"/>
              <a:t>Tomado de: http://www.ginefiv.com/blog/imagenes-salud-fertilidad/imagen7-150x150.jpg</a:t>
            </a:r>
          </a:p>
        </p:txBody>
      </p:sp>
    </p:spTree>
    <p:extLst>
      <p:ext uri="{BB962C8B-B14F-4D97-AF65-F5344CB8AC3E}">
        <p14:creationId xmlns:p14="http://schemas.microsoft.com/office/powerpoint/2010/main" val="2702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3295" y="244655"/>
            <a:ext cx="8366914" cy="3323987"/>
          </a:xfrm>
          <a:prstGeom prst="rect">
            <a:avLst/>
          </a:prstGeom>
        </p:spPr>
        <p:txBody>
          <a:bodyPr wrap="square">
            <a:spAutoFit/>
          </a:bodyPr>
          <a:lstStyle/>
          <a:p>
            <a:pPr>
              <a:lnSpc>
                <a:spcPct val="150000"/>
              </a:lnSpc>
            </a:pPr>
            <a:r>
              <a:rPr lang="es-CO" sz="2000" b="1" dirty="0"/>
              <a:t>En ICA, Colombia protocolo sanitario: </a:t>
            </a:r>
          </a:p>
          <a:p>
            <a:pPr>
              <a:lnSpc>
                <a:spcPct val="150000"/>
              </a:lnSpc>
            </a:pPr>
            <a:endParaRPr lang="es-CO" sz="2000" b="1" dirty="0"/>
          </a:p>
          <a:p>
            <a:pPr marL="342900" indent="-342900">
              <a:lnSpc>
                <a:spcPct val="150000"/>
              </a:lnSpc>
              <a:buFont typeface="+mj-lt"/>
              <a:buAutoNum type="arabicPeriod"/>
            </a:pPr>
            <a:r>
              <a:rPr lang="es-CO" sz="2000" dirty="0"/>
              <a:t>Cuarentena 30 días antes y después OPU en central</a:t>
            </a:r>
          </a:p>
          <a:p>
            <a:pPr marL="342900" indent="-342900">
              <a:lnSpc>
                <a:spcPct val="150000"/>
              </a:lnSpc>
              <a:buFont typeface="+mj-lt"/>
              <a:buAutoNum type="arabicPeriod"/>
            </a:pPr>
            <a:r>
              <a:rPr lang="es-ES" sz="2000" dirty="0"/>
              <a:t>Ubicación no ocurrieron casos de </a:t>
            </a:r>
            <a:r>
              <a:rPr lang="es-ES" sz="2000" b="1" dirty="0"/>
              <a:t>Fiebre Aftosa o Estomatitis Vesicular</a:t>
            </a:r>
            <a:r>
              <a:rPr lang="es-ES" sz="2000" dirty="0"/>
              <a:t>, en un radio de 25 kilómetros en los últimos tres meses</a:t>
            </a:r>
          </a:p>
          <a:p>
            <a:pPr marL="342900" indent="-342900">
              <a:lnSpc>
                <a:spcPct val="150000"/>
              </a:lnSpc>
              <a:buFont typeface="+mj-lt"/>
              <a:buAutoNum type="arabicPeriod"/>
            </a:pPr>
            <a:r>
              <a:rPr lang="es-CO" sz="2000" dirty="0"/>
              <a:t> Examen clínico </a:t>
            </a:r>
          </a:p>
          <a:p>
            <a:pPr marL="342900" indent="-342900">
              <a:lnSpc>
                <a:spcPct val="150000"/>
              </a:lnSpc>
              <a:buFont typeface="+mj-lt"/>
              <a:buAutoNum type="arabicPeriod"/>
            </a:pPr>
            <a:r>
              <a:rPr lang="es-CO" sz="2000" dirty="0"/>
              <a:t>Conocer el origen.</a:t>
            </a:r>
          </a:p>
        </p:txBody>
      </p:sp>
      <p:sp>
        <p:nvSpPr>
          <p:cNvPr id="5" name="Rectángulo 4"/>
          <p:cNvSpPr/>
          <p:nvPr/>
        </p:nvSpPr>
        <p:spPr>
          <a:xfrm>
            <a:off x="6991140" y="6618161"/>
            <a:ext cx="2165978" cy="261610"/>
          </a:xfrm>
          <a:prstGeom prst="rect">
            <a:avLst/>
          </a:prstGeom>
        </p:spPr>
        <p:txBody>
          <a:bodyPr wrap="none">
            <a:spAutoFit/>
          </a:bodyPr>
          <a:lstStyle/>
          <a:p>
            <a:r>
              <a:rPr lang="en-US" sz="1100" dirty="0"/>
              <a:t>( ICA, 2016; Ponsart &amp; Pozzi, 2013)</a:t>
            </a:r>
            <a:endParaRPr lang="es-CO" sz="11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59268"/>
            <a:ext cx="7632848" cy="240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7086358" y="6032534"/>
            <a:ext cx="867545" cy="184666"/>
          </a:xfrm>
          <a:prstGeom prst="rect">
            <a:avLst/>
          </a:prstGeom>
          <a:noFill/>
        </p:spPr>
        <p:txBody>
          <a:bodyPr wrap="none" rtlCol="0">
            <a:spAutoFit/>
          </a:bodyPr>
          <a:lstStyle/>
          <a:p>
            <a:r>
              <a:rPr lang="es-ES" sz="600" dirty="0"/>
              <a:t>Autor: Jaumer Orozco</a:t>
            </a:r>
            <a:endParaRPr lang="es-ES" sz="1600" dirty="0"/>
          </a:p>
        </p:txBody>
      </p:sp>
      <p:pic>
        <p:nvPicPr>
          <p:cNvPr id="2" name="Imagen 1"/>
          <p:cNvPicPr>
            <a:picLocks noChangeAspect="1"/>
          </p:cNvPicPr>
          <p:nvPr/>
        </p:nvPicPr>
        <p:blipFill>
          <a:blip r:embed="rId4"/>
          <a:stretch>
            <a:fillRect/>
          </a:stretch>
        </p:blipFill>
        <p:spPr>
          <a:xfrm>
            <a:off x="7965504" y="21754"/>
            <a:ext cx="1143000" cy="742950"/>
          </a:xfrm>
          <a:prstGeom prst="rect">
            <a:avLst/>
          </a:prstGeom>
        </p:spPr>
      </p:pic>
    </p:spTree>
    <p:extLst>
      <p:ext uri="{BB962C8B-B14F-4D97-AF65-F5344CB8AC3E}">
        <p14:creationId xmlns:p14="http://schemas.microsoft.com/office/powerpoint/2010/main" val="14138542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2815</TotalTime>
  <Words>3820</Words>
  <Application>Microsoft Macintosh PowerPoint</Application>
  <PresentationFormat>Presentación en pantalla (4:3)</PresentationFormat>
  <Paragraphs>291</Paragraphs>
  <Slides>17</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PARÁMETROS DE SELECCIÓN DE HEMBRAS DONANTES BOVINAS PARA LA PRODUCCIÓN DE EMBRIONES IN VITRO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CALIDAD DE LOS OVOCITOS EN CONDICIONES AMBIENTALES ADVERSAS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PRINCIPALES PARÁMETROS DE SELECCIÓN DE DONANTES EN PRODUCCIÓN DE EMBRIONES IN VITRO</dc:title>
  <dc:creator>JAUMER ANDRES OROZCO</dc:creator>
  <cp:lastModifiedBy>EBAE: Julio Cesar Olaya Oyuela</cp:lastModifiedBy>
  <cp:revision>171</cp:revision>
  <dcterms:created xsi:type="dcterms:W3CDTF">2016-08-30T15:42:48Z</dcterms:created>
  <dcterms:modified xsi:type="dcterms:W3CDTF">2025-07-25T21:05:33Z</dcterms:modified>
</cp:coreProperties>
</file>